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1" r:id="rId3"/>
    <p:sldId id="264" r:id="rId4"/>
    <p:sldId id="265" r:id="rId5"/>
    <p:sldId id="269" r:id="rId6"/>
    <p:sldId id="268" r:id="rId7"/>
    <p:sldId id="266" r:id="rId8"/>
    <p:sldId id="271" r:id="rId9"/>
    <p:sldId id="272" r:id="rId10"/>
    <p:sldId id="270" r:id="rId11"/>
    <p:sldId id="274" r:id="rId12"/>
    <p:sldId id="262" r:id="rId13"/>
    <p:sldId id="299" r:id="rId14"/>
    <p:sldId id="300" r:id="rId15"/>
    <p:sldId id="301" r:id="rId16"/>
    <p:sldId id="302" r:id="rId17"/>
    <p:sldId id="276" r:id="rId18"/>
    <p:sldId id="281" r:id="rId19"/>
    <p:sldId id="282" r:id="rId20"/>
    <p:sldId id="283" r:id="rId21"/>
    <p:sldId id="284" r:id="rId22"/>
    <p:sldId id="285" r:id="rId23"/>
    <p:sldId id="291" r:id="rId24"/>
    <p:sldId id="277" r:id="rId25"/>
    <p:sldId id="279" r:id="rId26"/>
    <p:sldId id="292" r:id="rId27"/>
    <p:sldId id="293" r:id="rId28"/>
    <p:sldId id="294" r:id="rId29"/>
    <p:sldId id="295" r:id="rId30"/>
    <p:sldId id="286" r:id="rId31"/>
    <p:sldId id="287" r:id="rId32"/>
    <p:sldId id="288" r:id="rId33"/>
    <p:sldId id="289" r:id="rId34"/>
    <p:sldId id="290" r:id="rId35"/>
    <p:sldId id="297" r:id="rId36"/>
    <p:sldId id="298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124"/>
    <a:srgbClr val="D7D7D7"/>
    <a:srgbClr val="F15B51"/>
    <a:srgbClr val="F9F9F9"/>
    <a:srgbClr val="F4766C"/>
    <a:srgbClr val="F2584C"/>
    <a:srgbClr val="EF3729"/>
    <a:srgbClr val="C71C0F"/>
    <a:srgbClr val="DD2011"/>
    <a:srgbClr val="9915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8" autoAdjust="0"/>
    <p:restoredTop sz="94660"/>
  </p:normalViewPr>
  <p:slideViewPr>
    <p:cSldViewPr snapToGrid="0">
      <p:cViewPr>
        <p:scale>
          <a:sx n="75" d="100"/>
          <a:sy n="75" d="100"/>
        </p:scale>
        <p:origin x="248" y="-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До внедрения</c:v>
                </c:pt>
              </c:strCache>
            </c:strRef>
          </c:tx>
          <c:spPr>
            <a:solidFill>
              <a:srgbClr val="EF3124"/>
            </a:solidFill>
            <a:ln>
              <a:noFill/>
            </a:ln>
            <a:effectLst/>
          </c:spPr>
          <c:invertIfNegative val="0"/>
          <c:cat>
            <c:numRef>
              <c:f>Лист1!$A$2:$A$3</c:f>
              <c:numCache>
                <c:formatCode>General</c:formatCode>
                <c:ptCount val="2"/>
              </c:numCache>
            </c:numRef>
          </c:cat>
          <c:val>
            <c:numRef>
              <c:f>Лист1!$B$2:$B$3</c:f>
              <c:numCache>
                <c:formatCode>General</c:formatCode>
                <c:ptCount val="2"/>
                <c:pt idx="0" formatCode="#,##0">
                  <c:v>884664000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C7-4AC9-BFEF-029443599E2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После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numRef>
              <c:f>Лист1!$A$2:$A$3</c:f>
              <c:numCache>
                <c:formatCode>General</c:formatCode>
                <c:ptCount val="2"/>
              </c:numCache>
            </c:numRef>
          </c:cat>
          <c:val>
            <c:numRef>
              <c:f>Лист1!$C$2:$C$3</c:f>
              <c:numCache>
                <c:formatCode>General</c:formatCode>
                <c:ptCount val="2"/>
                <c:pt idx="0">
                  <c:v>707731200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C7-4AC9-BFEF-029443599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335599"/>
        <c:axId val="679860895"/>
      </c:barChart>
      <c:catAx>
        <c:axId val="442335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9860895"/>
        <c:crosses val="autoZero"/>
        <c:auto val="1"/>
        <c:lblAlgn val="ctr"/>
        <c:lblOffset val="100"/>
        <c:noMultiLvlLbl val="0"/>
      </c:catAx>
      <c:valAx>
        <c:axId val="679860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42335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330066006179303"/>
          <c:y val="0.85604926564532435"/>
          <c:w val="0.52476774421435202"/>
          <c:h val="0.111313700572775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576309039165896E-2"/>
          <c:y val="3.6321609446911221E-2"/>
          <c:w val="0.9304236909608341"/>
          <c:h val="0.887885647423462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Есть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Фроды</c:v>
                </c:pt>
                <c:pt idx="1">
                  <c:v>Не фроды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800</c:v>
                </c:pt>
                <c:pt idx="1">
                  <c:v>48306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95-4F9A-8D95-A0C6A550E9D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Нет</c:v>
                </c:pt>
              </c:strCache>
            </c:strRef>
          </c:tx>
          <c:spPr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Фроды</c:v>
                </c:pt>
                <c:pt idx="1">
                  <c:v>Не фроды</c:v>
                </c:pt>
              </c:strCache>
            </c:strRef>
          </c:cat>
          <c:val>
            <c:numRef>
              <c:f>Лист1!$C$2:$C$3</c:f>
              <c:numCache>
                <c:formatCode>General</c:formatCode>
                <c:ptCount val="2"/>
                <c:pt idx="0">
                  <c:v>49200</c:v>
                </c:pt>
                <c:pt idx="1">
                  <c:v>1694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95-4F9A-8D95-A0C6A550E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33012815"/>
        <c:axId val="495573567"/>
      </c:barChart>
      <c:catAx>
        <c:axId val="330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5573567"/>
        <c:crosses val="autoZero"/>
        <c:auto val="1"/>
        <c:lblAlgn val="ctr"/>
        <c:lblOffset val="100"/>
        <c:noMultiLvlLbl val="0"/>
      </c:catAx>
      <c:valAx>
        <c:axId val="495573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012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140093348060008"/>
          <c:y val="0.90962984626161114"/>
          <c:w val="0.19719813303880002"/>
          <c:h val="9.03701537383888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Фроды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Лист1!$A$2:$A$57</c:f>
              <c:numCache>
                <c:formatCode>General</c:formatCode>
                <c:ptCount val="56"/>
                <c:pt idx="0">
                  <c:v>15000</c:v>
                </c:pt>
                <c:pt idx="1">
                  <c:v>16000</c:v>
                </c:pt>
                <c:pt idx="2">
                  <c:v>17000</c:v>
                </c:pt>
                <c:pt idx="3">
                  <c:v>17500</c:v>
                </c:pt>
                <c:pt idx="4">
                  <c:v>18000</c:v>
                </c:pt>
                <c:pt idx="5">
                  <c:v>19000</c:v>
                </c:pt>
                <c:pt idx="6">
                  <c:v>19140</c:v>
                </c:pt>
                <c:pt idx="7">
                  <c:v>20000</c:v>
                </c:pt>
                <c:pt idx="8">
                  <c:v>20880</c:v>
                </c:pt>
                <c:pt idx="9">
                  <c:v>21000</c:v>
                </c:pt>
                <c:pt idx="10">
                  <c:v>21750</c:v>
                </c:pt>
                <c:pt idx="11">
                  <c:v>22000</c:v>
                </c:pt>
                <c:pt idx="12">
                  <c:v>22500</c:v>
                </c:pt>
                <c:pt idx="13">
                  <c:v>23000</c:v>
                </c:pt>
                <c:pt idx="14">
                  <c:v>24000</c:v>
                </c:pt>
                <c:pt idx="15">
                  <c:v>24200</c:v>
                </c:pt>
                <c:pt idx="16">
                  <c:v>25000</c:v>
                </c:pt>
                <c:pt idx="17">
                  <c:v>26000</c:v>
                </c:pt>
                <c:pt idx="18">
                  <c:v>26100</c:v>
                </c:pt>
                <c:pt idx="19">
                  <c:v>27000</c:v>
                </c:pt>
                <c:pt idx="20">
                  <c:v>27500</c:v>
                </c:pt>
                <c:pt idx="21">
                  <c:v>27840</c:v>
                </c:pt>
                <c:pt idx="22">
                  <c:v>28000</c:v>
                </c:pt>
                <c:pt idx="23">
                  <c:v>29000</c:v>
                </c:pt>
                <c:pt idx="24">
                  <c:v>30000</c:v>
                </c:pt>
                <c:pt idx="25">
                  <c:v>30450</c:v>
                </c:pt>
                <c:pt idx="26">
                  <c:v>31000</c:v>
                </c:pt>
                <c:pt idx="27">
                  <c:v>32000</c:v>
                </c:pt>
                <c:pt idx="28">
                  <c:v>33000</c:v>
                </c:pt>
                <c:pt idx="29">
                  <c:v>33600</c:v>
                </c:pt>
                <c:pt idx="30">
                  <c:v>34000</c:v>
                </c:pt>
                <c:pt idx="31">
                  <c:v>34800</c:v>
                </c:pt>
                <c:pt idx="32">
                  <c:v>35000</c:v>
                </c:pt>
                <c:pt idx="33">
                  <c:v>36000</c:v>
                </c:pt>
                <c:pt idx="34">
                  <c:v>36540</c:v>
                </c:pt>
                <c:pt idx="35">
                  <c:v>37000</c:v>
                </c:pt>
                <c:pt idx="36">
                  <c:v>37410</c:v>
                </c:pt>
                <c:pt idx="37">
                  <c:v>38000</c:v>
                </c:pt>
                <c:pt idx="38">
                  <c:v>39150</c:v>
                </c:pt>
                <c:pt idx="39">
                  <c:v>40000</c:v>
                </c:pt>
                <c:pt idx="40">
                  <c:v>41000</c:v>
                </c:pt>
                <c:pt idx="41">
                  <c:v>42000</c:v>
                </c:pt>
                <c:pt idx="42">
                  <c:v>43000</c:v>
                </c:pt>
                <c:pt idx="43">
                  <c:v>43500</c:v>
                </c:pt>
                <c:pt idx="44">
                  <c:v>44000</c:v>
                </c:pt>
                <c:pt idx="45">
                  <c:v>44200</c:v>
                </c:pt>
                <c:pt idx="46">
                  <c:v>45000</c:v>
                </c:pt>
                <c:pt idx="47">
                  <c:v>47850</c:v>
                </c:pt>
                <c:pt idx="48">
                  <c:v>48000</c:v>
                </c:pt>
                <c:pt idx="49">
                  <c:v>50000</c:v>
                </c:pt>
                <c:pt idx="50">
                  <c:v>52200</c:v>
                </c:pt>
                <c:pt idx="51">
                  <c:v>53000</c:v>
                </c:pt>
                <c:pt idx="52">
                  <c:v>55000</c:v>
                </c:pt>
                <c:pt idx="53">
                  <c:v>56550</c:v>
                </c:pt>
                <c:pt idx="54">
                  <c:v>58000</c:v>
                </c:pt>
                <c:pt idx="55">
                  <c:v>60000</c:v>
                </c:pt>
              </c:numCache>
            </c:numRef>
          </c:cat>
          <c:val>
            <c:numRef>
              <c:f>Лист1!$B$2:$B$57</c:f>
              <c:numCache>
                <c:formatCode>General</c:formatCode>
                <c:ptCount val="56"/>
                <c:pt idx="0">
                  <c:v>1400</c:v>
                </c:pt>
                <c:pt idx="1">
                  <c:v>100</c:v>
                </c:pt>
                <c:pt idx="2">
                  <c:v>500</c:v>
                </c:pt>
                <c:pt idx="3">
                  <c:v>100</c:v>
                </c:pt>
                <c:pt idx="4">
                  <c:v>700</c:v>
                </c:pt>
                <c:pt idx="5">
                  <c:v>300</c:v>
                </c:pt>
                <c:pt idx="6">
                  <c:v>100</c:v>
                </c:pt>
                <c:pt idx="7">
                  <c:v>2800</c:v>
                </c:pt>
                <c:pt idx="8">
                  <c:v>200</c:v>
                </c:pt>
                <c:pt idx="9">
                  <c:v>400</c:v>
                </c:pt>
                <c:pt idx="10">
                  <c:v>300</c:v>
                </c:pt>
                <c:pt idx="11">
                  <c:v>100</c:v>
                </c:pt>
                <c:pt idx="12">
                  <c:v>100</c:v>
                </c:pt>
                <c:pt idx="13">
                  <c:v>600</c:v>
                </c:pt>
                <c:pt idx="14">
                  <c:v>100</c:v>
                </c:pt>
                <c:pt idx="15">
                  <c:v>100</c:v>
                </c:pt>
                <c:pt idx="16">
                  <c:v>4200</c:v>
                </c:pt>
                <c:pt idx="17">
                  <c:v>200</c:v>
                </c:pt>
                <c:pt idx="18">
                  <c:v>500</c:v>
                </c:pt>
                <c:pt idx="19">
                  <c:v>200</c:v>
                </c:pt>
                <c:pt idx="20">
                  <c:v>100</c:v>
                </c:pt>
                <c:pt idx="21">
                  <c:v>200</c:v>
                </c:pt>
                <c:pt idx="22">
                  <c:v>500</c:v>
                </c:pt>
                <c:pt idx="23">
                  <c:v>100</c:v>
                </c:pt>
                <c:pt idx="24">
                  <c:v>5100</c:v>
                </c:pt>
                <c:pt idx="25">
                  <c:v>600</c:v>
                </c:pt>
                <c:pt idx="26">
                  <c:v>200</c:v>
                </c:pt>
                <c:pt idx="27">
                  <c:v>100</c:v>
                </c:pt>
                <c:pt idx="28">
                  <c:v>300</c:v>
                </c:pt>
                <c:pt idx="29">
                  <c:v>100</c:v>
                </c:pt>
                <c:pt idx="30">
                  <c:v>100</c:v>
                </c:pt>
                <c:pt idx="31">
                  <c:v>300</c:v>
                </c:pt>
                <c:pt idx="32">
                  <c:v>3500</c:v>
                </c:pt>
                <c:pt idx="33">
                  <c:v>300</c:v>
                </c:pt>
                <c:pt idx="34">
                  <c:v>200</c:v>
                </c:pt>
                <c:pt idx="35">
                  <c:v>500</c:v>
                </c:pt>
                <c:pt idx="36">
                  <c:v>100</c:v>
                </c:pt>
                <c:pt idx="37">
                  <c:v>100</c:v>
                </c:pt>
                <c:pt idx="38">
                  <c:v>200</c:v>
                </c:pt>
                <c:pt idx="39">
                  <c:v>3200</c:v>
                </c:pt>
                <c:pt idx="40">
                  <c:v>100</c:v>
                </c:pt>
                <c:pt idx="41">
                  <c:v>200</c:v>
                </c:pt>
                <c:pt idx="42">
                  <c:v>100</c:v>
                </c:pt>
                <c:pt idx="43">
                  <c:v>600</c:v>
                </c:pt>
                <c:pt idx="44">
                  <c:v>200</c:v>
                </c:pt>
                <c:pt idx="45">
                  <c:v>100</c:v>
                </c:pt>
                <c:pt idx="46">
                  <c:v>1600</c:v>
                </c:pt>
                <c:pt idx="47">
                  <c:v>100</c:v>
                </c:pt>
                <c:pt idx="48">
                  <c:v>100</c:v>
                </c:pt>
                <c:pt idx="49">
                  <c:v>3300</c:v>
                </c:pt>
                <c:pt idx="50">
                  <c:v>100</c:v>
                </c:pt>
                <c:pt idx="51">
                  <c:v>100</c:v>
                </c:pt>
                <c:pt idx="52">
                  <c:v>200</c:v>
                </c:pt>
                <c:pt idx="53">
                  <c:v>400</c:v>
                </c:pt>
                <c:pt idx="54">
                  <c:v>100</c:v>
                </c:pt>
                <c:pt idx="55">
                  <c:v>1300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09-4248-A284-0022AEA6E090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Не Фроды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Лист1!$A$2:$A$57</c:f>
              <c:numCache>
                <c:formatCode>General</c:formatCode>
                <c:ptCount val="56"/>
                <c:pt idx="0">
                  <c:v>15000</c:v>
                </c:pt>
                <c:pt idx="1">
                  <c:v>16000</c:v>
                </c:pt>
                <c:pt idx="2">
                  <c:v>17000</c:v>
                </c:pt>
                <c:pt idx="3">
                  <c:v>17500</c:v>
                </c:pt>
                <c:pt idx="4">
                  <c:v>18000</c:v>
                </c:pt>
                <c:pt idx="5">
                  <c:v>19000</c:v>
                </c:pt>
                <c:pt idx="6">
                  <c:v>19140</c:v>
                </c:pt>
                <c:pt idx="7">
                  <c:v>20000</c:v>
                </c:pt>
                <c:pt idx="8">
                  <c:v>20880</c:v>
                </c:pt>
                <c:pt idx="9">
                  <c:v>21000</c:v>
                </c:pt>
                <c:pt idx="10">
                  <c:v>21750</c:v>
                </c:pt>
                <c:pt idx="11">
                  <c:v>22000</c:v>
                </c:pt>
                <c:pt idx="12">
                  <c:v>22500</c:v>
                </c:pt>
                <c:pt idx="13">
                  <c:v>23000</c:v>
                </c:pt>
                <c:pt idx="14">
                  <c:v>24000</c:v>
                </c:pt>
                <c:pt idx="15">
                  <c:v>24200</c:v>
                </c:pt>
                <c:pt idx="16">
                  <c:v>25000</c:v>
                </c:pt>
                <c:pt idx="17">
                  <c:v>26000</c:v>
                </c:pt>
                <c:pt idx="18">
                  <c:v>26100</c:v>
                </c:pt>
                <c:pt idx="19">
                  <c:v>27000</c:v>
                </c:pt>
                <c:pt idx="20">
                  <c:v>27500</c:v>
                </c:pt>
                <c:pt idx="21">
                  <c:v>27840</c:v>
                </c:pt>
                <c:pt idx="22">
                  <c:v>28000</c:v>
                </c:pt>
                <c:pt idx="23">
                  <c:v>29000</c:v>
                </c:pt>
                <c:pt idx="24">
                  <c:v>30000</c:v>
                </c:pt>
                <c:pt idx="25">
                  <c:v>30450</c:v>
                </c:pt>
                <c:pt idx="26">
                  <c:v>31000</c:v>
                </c:pt>
                <c:pt idx="27">
                  <c:v>32000</c:v>
                </c:pt>
                <c:pt idx="28">
                  <c:v>33000</c:v>
                </c:pt>
                <c:pt idx="29">
                  <c:v>33600</c:v>
                </c:pt>
                <c:pt idx="30">
                  <c:v>34000</c:v>
                </c:pt>
                <c:pt idx="31">
                  <c:v>34800</c:v>
                </c:pt>
                <c:pt idx="32">
                  <c:v>35000</c:v>
                </c:pt>
                <c:pt idx="33">
                  <c:v>36000</c:v>
                </c:pt>
                <c:pt idx="34">
                  <c:v>36540</c:v>
                </c:pt>
                <c:pt idx="35">
                  <c:v>37000</c:v>
                </c:pt>
                <c:pt idx="36">
                  <c:v>37410</c:v>
                </c:pt>
                <c:pt idx="37">
                  <c:v>38000</c:v>
                </c:pt>
                <c:pt idx="38">
                  <c:v>39150</c:v>
                </c:pt>
                <c:pt idx="39">
                  <c:v>40000</c:v>
                </c:pt>
                <c:pt idx="40">
                  <c:v>41000</c:v>
                </c:pt>
                <c:pt idx="41">
                  <c:v>42000</c:v>
                </c:pt>
                <c:pt idx="42">
                  <c:v>43000</c:v>
                </c:pt>
                <c:pt idx="43">
                  <c:v>43500</c:v>
                </c:pt>
                <c:pt idx="44">
                  <c:v>44000</c:v>
                </c:pt>
                <c:pt idx="45">
                  <c:v>44200</c:v>
                </c:pt>
                <c:pt idx="46">
                  <c:v>45000</c:v>
                </c:pt>
                <c:pt idx="47">
                  <c:v>47850</c:v>
                </c:pt>
                <c:pt idx="48">
                  <c:v>48000</c:v>
                </c:pt>
                <c:pt idx="49">
                  <c:v>50000</c:v>
                </c:pt>
                <c:pt idx="50">
                  <c:v>52200</c:v>
                </c:pt>
                <c:pt idx="51">
                  <c:v>53000</c:v>
                </c:pt>
                <c:pt idx="52">
                  <c:v>55000</c:v>
                </c:pt>
                <c:pt idx="53">
                  <c:v>56550</c:v>
                </c:pt>
                <c:pt idx="54">
                  <c:v>58000</c:v>
                </c:pt>
                <c:pt idx="55">
                  <c:v>60000</c:v>
                </c:pt>
              </c:numCache>
            </c:numRef>
          </c:cat>
          <c:val>
            <c:numRef>
              <c:f>Лист1!$C$2:$C$57</c:f>
              <c:numCache>
                <c:formatCode>General</c:formatCode>
                <c:ptCount val="56"/>
                <c:pt idx="0">
                  <c:v>696</c:v>
                </c:pt>
                <c:pt idx="1">
                  <c:v>133</c:v>
                </c:pt>
                <c:pt idx="2">
                  <c:v>230</c:v>
                </c:pt>
                <c:pt idx="3">
                  <c:v>15</c:v>
                </c:pt>
                <c:pt idx="4">
                  <c:v>419</c:v>
                </c:pt>
                <c:pt idx="5">
                  <c:v>117</c:v>
                </c:pt>
                <c:pt idx="6">
                  <c:v>27</c:v>
                </c:pt>
                <c:pt idx="7">
                  <c:v>1833</c:v>
                </c:pt>
                <c:pt idx="8">
                  <c:v>12</c:v>
                </c:pt>
                <c:pt idx="9">
                  <c:v>164</c:v>
                </c:pt>
                <c:pt idx="10">
                  <c:v>237</c:v>
                </c:pt>
                <c:pt idx="11">
                  <c:v>354</c:v>
                </c:pt>
                <c:pt idx="12">
                  <c:v>12</c:v>
                </c:pt>
                <c:pt idx="13">
                  <c:v>382</c:v>
                </c:pt>
                <c:pt idx="14">
                  <c:v>189</c:v>
                </c:pt>
                <c:pt idx="15">
                  <c:v>3</c:v>
                </c:pt>
                <c:pt idx="16">
                  <c:v>3057</c:v>
                </c:pt>
                <c:pt idx="17">
                  <c:v>241</c:v>
                </c:pt>
                <c:pt idx="18">
                  <c:v>339</c:v>
                </c:pt>
                <c:pt idx="19">
                  <c:v>448</c:v>
                </c:pt>
                <c:pt idx="20">
                  <c:v>14</c:v>
                </c:pt>
                <c:pt idx="21">
                  <c:v>23</c:v>
                </c:pt>
                <c:pt idx="22">
                  <c:v>468</c:v>
                </c:pt>
                <c:pt idx="23">
                  <c:v>136</c:v>
                </c:pt>
                <c:pt idx="24">
                  <c:v>4016</c:v>
                </c:pt>
                <c:pt idx="25">
                  <c:v>301</c:v>
                </c:pt>
                <c:pt idx="26">
                  <c:v>90</c:v>
                </c:pt>
                <c:pt idx="27">
                  <c:v>366</c:v>
                </c:pt>
                <c:pt idx="28">
                  <c:v>206</c:v>
                </c:pt>
                <c:pt idx="29">
                  <c:v>2</c:v>
                </c:pt>
                <c:pt idx="30">
                  <c:v>122</c:v>
                </c:pt>
                <c:pt idx="31">
                  <c:v>304</c:v>
                </c:pt>
                <c:pt idx="32">
                  <c:v>2878</c:v>
                </c:pt>
                <c:pt idx="33">
                  <c:v>175</c:v>
                </c:pt>
                <c:pt idx="34">
                  <c:v>31</c:v>
                </c:pt>
                <c:pt idx="35">
                  <c:v>211</c:v>
                </c:pt>
                <c:pt idx="36">
                  <c:v>11</c:v>
                </c:pt>
                <c:pt idx="37">
                  <c:v>270</c:v>
                </c:pt>
                <c:pt idx="38">
                  <c:v>179</c:v>
                </c:pt>
                <c:pt idx="39">
                  <c:v>3477</c:v>
                </c:pt>
                <c:pt idx="40">
                  <c:v>63</c:v>
                </c:pt>
                <c:pt idx="41">
                  <c:v>250</c:v>
                </c:pt>
                <c:pt idx="42">
                  <c:v>140</c:v>
                </c:pt>
                <c:pt idx="43">
                  <c:v>362</c:v>
                </c:pt>
                <c:pt idx="44">
                  <c:v>57</c:v>
                </c:pt>
                <c:pt idx="45">
                  <c:v>3</c:v>
                </c:pt>
                <c:pt idx="46">
                  <c:v>2068</c:v>
                </c:pt>
                <c:pt idx="47">
                  <c:v>84</c:v>
                </c:pt>
                <c:pt idx="48">
                  <c:v>140</c:v>
                </c:pt>
                <c:pt idx="49">
                  <c:v>3894</c:v>
                </c:pt>
                <c:pt idx="50">
                  <c:v>245</c:v>
                </c:pt>
                <c:pt idx="51">
                  <c:v>84</c:v>
                </c:pt>
                <c:pt idx="52">
                  <c:v>797</c:v>
                </c:pt>
                <c:pt idx="53">
                  <c:v>59</c:v>
                </c:pt>
                <c:pt idx="54">
                  <c:v>60</c:v>
                </c:pt>
                <c:pt idx="55">
                  <c:v>2412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709-4248-A284-0022AEA6E0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35599"/>
        <c:axId val="679860895"/>
      </c:lineChart>
      <c:catAx>
        <c:axId val="442335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9860895"/>
        <c:crosses val="autoZero"/>
        <c:auto val="1"/>
        <c:lblAlgn val="ctr"/>
        <c:lblOffset val="100"/>
        <c:noMultiLvlLbl val="0"/>
      </c:catAx>
      <c:valAx>
        <c:axId val="679860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42335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Фроды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Лист1!$A$2:$A$49</c:f>
              <c:numCache>
                <c:formatCode>General</c:formatCode>
                <c:ptCount val="48"/>
                <c:pt idx="0">
                  <c:v>5000</c:v>
                </c:pt>
                <c:pt idx="1">
                  <c:v>8000</c:v>
                </c:pt>
                <c:pt idx="2">
                  <c:v>10000</c:v>
                </c:pt>
                <c:pt idx="3">
                  <c:v>10800</c:v>
                </c:pt>
                <c:pt idx="4">
                  <c:v>11000</c:v>
                </c:pt>
                <c:pt idx="5">
                  <c:v>15000</c:v>
                </c:pt>
                <c:pt idx="6">
                  <c:v>17000</c:v>
                </c:pt>
                <c:pt idx="7">
                  <c:v>20000</c:v>
                </c:pt>
                <c:pt idx="8">
                  <c:v>22000</c:v>
                </c:pt>
                <c:pt idx="9">
                  <c:v>23000</c:v>
                </c:pt>
                <c:pt idx="10">
                  <c:v>25000</c:v>
                </c:pt>
                <c:pt idx="11">
                  <c:v>30000</c:v>
                </c:pt>
                <c:pt idx="12">
                  <c:v>35000</c:v>
                </c:pt>
                <c:pt idx="13">
                  <c:v>40000</c:v>
                </c:pt>
                <c:pt idx="14">
                  <c:v>45000</c:v>
                </c:pt>
                <c:pt idx="15">
                  <c:v>50000</c:v>
                </c:pt>
                <c:pt idx="16">
                  <c:v>54000</c:v>
                </c:pt>
                <c:pt idx="17">
                  <c:v>60000</c:v>
                </c:pt>
                <c:pt idx="18">
                  <c:v>65000</c:v>
                </c:pt>
                <c:pt idx="19">
                  <c:v>70000</c:v>
                </c:pt>
                <c:pt idx="20">
                  <c:v>73000</c:v>
                </c:pt>
                <c:pt idx="21">
                  <c:v>75000</c:v>
                </c:pt>
                <c:pt idx="22">
                  <c:v>80000</c:v>
                </c:pt>
                <c:pt idx="23">
                  <c:v>90000</c:v>
                </c:pt>
                <c:pt idx="24">
                  <c:v>95000</c:v>
                </c:pt>
                <c:pt idx="25">
                  <c:v>100000</c:v>
                </c:pt>
                <c:pt idx="26">
                  <c:v>105000</c:v>
                </c:pt>
                <c:pt idx="27">
                  <c:v>110000</c:v>
                </c:pt>
                <c:pt idx="28">
                  <c:v>120000</c:v>
                </c:pt>
                <c:pt idx="29">
                  <c:v>130000</c:v>
                </c:pt>
                <c:pt idx="30">
                  <c:v>150000</c:v>
                </c:pt>
                <c:pt idx="31">
                  <c:v>170000</c:v>
                </c:pt>
                <c:pt idx="32">
                  <c:v>190000</c:v>
                </c:pt>
                <c:pt idx="33">
                  <c:v>200000</c:v>
                </c:pt>
                <c:pt idx="34">
                  <c:v>210000</c:v>
                </c:pt>
                <c:pt idx="35">
                  <c:v>240000</c:v>
                </c:pt>
                <c:pt idx="36">
                  <c:v>250000</c:v>
                </c:pt>
                <c:pt idx="37">
                  <c:v>280000</c:v>
                </c:pt>
                <c:pt idx="38">
                  <c:v>300000</c:v>
                </c:pt>
                <c:pt idx="39">
                  <c:v>400000</c:v>
                </c:pt>
                <c:pt idx="40">
                  <c:v>450000</c:v>
                </c:pt>
                <c:pt idx="41">
                  <c:v>500000</c:v>
                </c:pt>
                <c:pt idx="42">
                  <c:v>700000</c:v>
                </c:pt>
                <c:pt idx="43">
                  <c:v>750000</c:v>
                </c:pt>
                <c:pt idx="44">
                  <c:v>800000</c:v>
                </c:pt>
                <c:pt idx="45">
                  <c:v>850000</c:v>
                </c:pt>
                <c:pt idx="46">
                  <c:v>900000</c:v>
                </c:pt>
                <c:pt idx="47">
                  <c:v>1000000</c:v>
                </c:pt>
              </c:numCache>
            </c:numRef>
          </c:cat>
          <c:val>
            <c:numRef>
              <c:f>Лист1!$B$2:$B$49</c:f>
              <c:numCache>
                <c:formatCode>General</c:formatCode>
                <c:ptCount val="48"/>
                <c:pt idx="0">
                  <c:v>200</c:v>
                </c:pt>
                <c:pt idx="1">
                  <c:v>100</c:v>
                </c:pt>
                <c:pt idx="2">
                  <c:v>1400</c:v>
                </c:pt>
                <c:pt idx="3">
                  <c:v>200</c:v>
                </c:pt>
                <c:pt idx="4">
                  <c:v>100</c:v>
                </c:pt>
                <c:pt idx="5">
                  <c:v>1000</c:v>
                </c:pt>
                <c:pt idx="6">
                  <c:v>100</c:v>
                </c:pt>
                <c:pt idx="7">
                  <c:v>2400</c:v>
                </c:pt>
                <c:pt idx="8">
                  <c:v>100</c:v>
                </c:pt>
                <c:pt idx="9">
                  <c:v>100</c:v>
                </c:pt>
                <c:pt idx="10">
                  <c:v>700</c:v>
                </c:pt>
                <c:pt idx="11">
                  <c:v>5000</c:v>
                </c:pt>
                <c:pt idx="12">
                  <c:v>300</c:v>
                </c:pt>
                <c:pt idx="13">
                  <c:v>1300</c:v>
                </c:pt>
                <c:pt idx="14">
                  <c:v>100</c:v>
                </c:pt>
                <c:pt idx="15">
                  <c:v>11000</c:v>
                </c:pt>
                <c:pt idx="16">
                  <c:v>100</c:v>
                </c:pt>
                <c:pt idx="17">
                  <c:v>2100</c:v>
                </c:pt>
                <c:pt idx="18">
                  <c:v>100</c:v>
                </c:pt>
                <c:pt idx="19">
                  <c:v>1700</c:v>
                </c:pt>
                <c:pt idx="20">
                  <c:v>100</c:v>
                </c:pt>
                <c:pt idx="21">
                  <c:v>400</c:v>
                </c:pt>
                <c:pt idx="22">
                  <c:v>600</c:v>
                </c:pt>
                <c:pt idx="23">
                  <c:v>300</c:v>
                </c:pt>
                <c:pt idx="24">
                  <c:v>100</c:v>
                </c:pt>
                <c:pt idx="25">
                  <c:v>6900</c:v>
                </c:pt>
                <c:pt idx="26">
                  <c:v>100</c:v>
                </c:pt>
                <c:pt idx="27">
                  <c:v>100</c:v>
                </c:pt>
                <c:pt idx="28">
                  <c:v>700</c:v>
                </c:pt>
                <c:pt idx="29">
                  <c:v>100</c:v>
                </c:pt>
                <c:pt idx="30">
                  <c:v>4000</c:v>
                </c:pt>
                <c:pt idx="31">
                  <c:v>200</c:v>
                </c:pt>
                <c:pt idx="32">
                  <c:v>100</c:v>
                </c:pt>
                <c:pt idx="33">
                  <c:v>1200</c:v>
                </c:pt>
                <c:pt idx="34">
                  <c:v>100</c:v>
                </c:pt>
                <c:pt idx="35">
                  <c:v>100</c:v>
                </c:pt>
                <c:pt idx="36">
                  <c:v>800</c:v>
                </c:pt>
                <c:pt idx="37">
                  <c:v>100</c:v>
                </c:pt>
                <c:pt idx="38">
                  <c:v>3900</c:v>
                </c:pt>
                <c:pt idx="39">
                  <c:v>100</c:v>
                </c:pt>
                <c:pt idx="40">
                  <c:v>100</c:v>
                </c:pt>
                <c:pt idx="41">
                  <c:v>200</c:v>
                </c:pt>
                <c:pt idx="42">
                  <c:v>200</c:v>
                </c:pt>
                <c:pt idx="43">
                  <c:v>100</c:v>
                </c:pt>
                <c:pt idx="44">
                  <c:v>200</c:v>
                </c:pt>
                <c:pt idx="45">
                  <c:v>200</c:v>
                </c:pt>
                <c:pt idx="46">
                  <c:v>200</c:v>
                </c:pt>
                <c:pt idx="47">
                  <c:v>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09-4248-A284-0022AEA6E090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Не Фроды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Лист1!$A$2:$A$49</c:f>
              <c:numCache>
                <c:formatCode>General</c:formatCode>
                <c:ptCount val="48"/>
                <c:pt idx="0">
                  <c:v>5000</c:v>
                </c:pt>
                <c:pt idx="1">
                  <c:v>8000</c:v>
                </c:pt>
                <c:pt idx="2">
                  <c:v>10000</c:v>
                </c:pt>
                <c:pt idx="3">
                  <c:v>10800</c:v>
                </c:pt>
                <c:pt idx="4">
                  <c:v>11000</c:v>
                </c:pt>
                <c:pt idx="5">
                  <c:v>15000</c:v>
                </c:pt>
                <c:pt idx="6">
                  <c:v>17000</c:v>
                </c:pt>
                <c:pt idx="7">
                  <c:v>20000</c:v>
                </c:pt>
                <c:pt idx="8">
                  <c:v>22000</c:v>
                </c:pt>
                <c:pt idx="9">
                  <c:v>23000</c:v>
                </c:pt>
                <c:pt idx="10">
                  <c:v>25000</c:v>
                </c:pt>
                <c:pt idx="11">
                  <c:v>30000</c:v>
                </c:pt>
                <c:pt idx="12">
                  <c:v>35000</c:v>
                </c:pt>
                <c:pt idx="13">
                  <c:v>40000</c:v>
                </c:pt>
                <c:pt idx="14">
                  <c:v>45000</c:v>
                </c:pt>
                <c:pt idx="15">
                  <c:v>50000</c:v>
                </c:pt>
                <c:pt idx="16">
                  <c:v>54000</c:v>
                </c:pt>
                <c:pt idx="17">
                  <c:v>60000</c:v>
                </c:pt>
                <c:pt idx="18">
                  <c:v>65000</c:v>
                </c:pt>
                <c:pt idx="19">
                  <c:v>70000</c:v>
                </c:pt>
                <c:pt idx="20">
                  <c:v>73000</c:v>
                </c:pt>
                <c:pt idx="21">
                  <c:v>75000</c:v>
                </c:pt>
                <c:pt idx="22">
                  <c:v>80000</c:v>
                </c:pt>
                <c:pt idx="23">
                  <c:v>90000</c:v>
                </c:pt>
                <c:pt idx="24">
                  <c:v>95000</c:v>
                </c:pt>
                <c:pt idx="25">
                  <c:v>100000</c:v>
                </c:pt>
                <c:pt idx="26">
                  <c:v>105000</c:v>
                </c:pt>
                <c:pt idx="27">
                  <c:v>110000</c:v>
                </c:pt>
                <c:pt idx="28">
                  <c:v>120000</c:v>
                </c:pt>
                <c:pt idx="29">
                  <c:v>130000</c:v>
                </c:pt>
                <c:pt idx="30">
                  <c:v>150000</c:v>
                </c:pt>
                <c:pt idx="31">
                  <c:v>170000</c:v>
                </c:pt>
                <c:pt idx="32">
                  <c:v>190000</c:v>
                </c:pt>
                <c:pt idx="33">
                  <c:v>200000</c:v>
                </c:pt>
                <c:pt idx="34">
                  <c:v>210000</c:v>
                </c:pt>
                <c:pt idx="35">
                  <c:v>240000</c:v>
                </c:pt>
                <c:pt idx="36">
                  <c:v>250000</c:v>
                </c:pt>
                <c:pt idx="37">
                  <c:v>280000</c:v>
                </c:pt>
                <c:pt idx="38">
                  <c:v>300000</c:v>
                </c:pt>
                <c:pt idx="39">
                  <c:v>400000</c:v>
                </c:pt>
                <c:pt idx="40">
                  <c:v>450000</c:v>
                </c:pt>
                <c:pt idx="41">
                  <c:v>500000</c:v>
                </c:pt>
                <c:pt idx="42">
                  <c:v>700000</c:v>
                </c:pt>
                <c:pt idx="43">
                  <c:v>750000</c:v>
                </c:pt>
                <c:pt idx="44">
                  <c:v>800000</c:v>
                </c:pt>
                <c:pt idx="45">
                  <c:v>850000</c:v>
                </c:pt>
                <c:pt idx="46">
                  <c:v>900000</c:v>
                </c:pt>
                <c:pt idx="47">
                  <c:v>1000000</c:v>
                </c:pt>
              </c:numCache>
            </c:numRef>
          </c:cat>
          <c:val>
            <c:numRef>
              <c:f>Лист1!$C$2:$C$49</c:f>
              <c:numCache>
                <c:formatCode>General</c:formatCode>
                <c:ptCount val="48"/>
                <c:pt idx="0">
                  <c:v>71</c:v>
                </c:pt>
                <c:pt idx="1">
                  <c:v>8</c:v>
                </c:pt>
                <c:pt idx="2">
                  <c:v>663</c:v>
                </c:pt>
                <c:pt idx="3">
                  <c:v>60</c:v>
                </c:pt>
                <c:pt idx="4">
                  <c:v>46</c:v>
                </c:pt>
                <c:pt idx="5">
                  <c:v>887</c:v>
                </c:pt>
                <c:pt idx="6">
                  <c:v>16</c:v>
                </c:pt>
                <c:pt idx="7">
                  <c:v>1772</c:v>
                </c:pt>
                <c:pt idx="8">
                  <c:v>24</c:v>
                </c:pt>
                <c:pt idx="9">
                  <c:v>11</c:v>
                </c:pt>
                <c:pt idx="10">
                  <c:v>671</c:v>
                </c:pt>
                <c:pt idx="11">
                  <c:v>3648</c:v>
                </c:pt>
                <c:pt idx="12">
                  <c:v>433</c:v>
                </c:pt>
                <c:pt idx="13">
                  <c:v>1081</c:v>
                </c:pt>
                <c:pt idx="14">
                  <c:v>160</c:v>
                </c:pt>
                <c:pt idx="15">
                  <c:v>9748</c:v>
                </c:pt>
                <c:pt idx="16">
                  <c:v>6</c:v>
                </c:pt>
                <c:pt idx="17">
                  <c:v>1713</c:v>
                </c:pt>
                <c:pt idx="18">
                  <c:v>119</c:v>
                </c:pt>
                <c:pt idx="19">
                  <c:v>1385</c:v>
                </c:pt>
                <c:pt idx="20">
                  <c:v>1</c:v>
                </c:pt>
                <c:pt idx="21">
                  <c:v>289</c:v>
                </c:pt>
                <c:pt idx="22">
                  <c:v>944</c:v>
                </c:pt>
                <c:pt idx="23">
                  <c:v>257</c:v>
                </c:pt>
                <c:pt idx="24">
                  <c:v>28</c:v>
                </c:pt>
                <c:pt idx="25">
                  <c:v>10256</c:v>
                </c:pt>
                <c:pt idx="26">
                  <c:v>21</c:v>
                </c:pt>
                <c:pt idx="27">
                  <c:v>100</c:v>
                </c:pt>
                <c:pt idx="28">
                  <c:v>510</c:v>
                </c:pt>
                <c:pt idx="29">
                  <c:v>115</c:v>
                </c:pt>
                <c:pt idx="30">
                  <c:v>4237</c:v>
                </c:pt>
                <c:pt idx="31">
                  <c:v>57</c:v>
                </c:pt>
                <c:pt idx="32">
                  <c:v>15</c:v>
                </c:pt>
                <c:pt idx="33">
                  <c:v>2326</c:v>
                </c:pt>
                <c:pt idx="34">
                  <c:v>6</c:v>
                </c:pt>
                <c:pt idx="35">
                  <c:v>10</c:v>
                </c:pt>
                <c:pt idx="36">
                  <c:v>594</c:v>
                </c:pt>
                <c:pt idx="37">
                  <c:v>24</c:v>
                </c:pt>
                <c:pt idx="38">
                  <c:v>5381</c:v>
                </c:pt>
                <c:pt idx="39">
                  <c:v>80</c:v>
                </c:pt>
                <c:pt idx="40">
                  <c:v>96</c:v>
                </c:pt>
                <c:pt idx="41">
                  <c:v>562</c:v>
                </c:pt>
                <c:pt idx="42">
                  <c:v>22</c:v>
                </c:pt>
                <c:pt idx="43">
                  <c:v>69</c:v>
                </c:pt>
                <c:pt idx="44">
                  <c:v>9</c:v>
                </c:pt>
                <c:pt idx="45">
                  <c:v>1</c:v>
                </c:pt>
                <c:pt idx="46">
                  <c:v>5</c:v>
                </c:pt>
                <c:pt idx="47">
                  <c:v>182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709-4248-A284-0022AEA6E0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35599"/>
        <c:axId val="679860895"/>
      </c:lineChart>
      <c:catAx>
        <c:axId val="442335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9860895"/>
        <c:crosses val="autoZero"/>
        <c:auto val="1"/>
        <c:lblAlgn val="ctr"/>
        <c:lblOffset val="100"/>
        <c:noMultiLvlLbl val="0"/>
      </c:catAx>
      <c:valAx>
        <c:axId val="679860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42335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Не менял имя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Фроды</c:v>
                </c:pt>
                <c:pt idx="1">
                  <c:v>Не фроды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43200</c:v>
                </c:pt>
                <c:pt idx="1">
                  <c:v>38952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9-4248-A284-0022AEA6E090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Менял имя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Фроды</c:v>
                </c:pt>
                <c:pt idx="1">
                  <c:v>Не фроды</c:v>
                </c:pt>
              </c:strCache>
            </c:strRef>
          </c:cat>
          <c:val>
            <c:numRef>
              <c:f>Лист1!$C$2:$C$3</c:f>
              <c:numCache>
                <c:formatCode>General</c:formatCode>
                <c:ptCount val="2"/>
                <c:pt idx="0">
                  <c:v>6800</c:v>
                </c:pt>
                <c:pt idx="1">
                  <c:v>11048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09-4248-A284-0022AEA6E0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42335599"/>
        <c:axId val="679860895"/>
      </c:barChart>
      <c:catAx>
        <c:axId val="442335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9860895"/>
        <c:crosses val="autoZero"/>
        <c:auto val="1"/>
        <c:lblAlgn val="ctr"/>
        <c:lblOffset val="100"/>
        <c:noMultiLvlLbl val="0"/>
      </c:catAx>
      <c:valAx>
        <c:axId val="679860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42335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Женщины</c:v>
                </c:pt>
              </c:strCache>
            </c:strRef>
          </c:tx>
          <c:spPr>
            <a:solidFill>
              <a:srgbClr val="EF3124"/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Фроды</c:v>
                </c:pt>
                <c:pt idx="1">
                  <c:v>Не фроды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20100</c:v>
                </c:pt>
                <c:pt idx="1">
                  <c:v>26477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9-4248-A284-0022AEA6E090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Мужчины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Фроды</c:v>
                </c:pt>
                <c:pt idx="1">
                  <c:v>Не фроды</c:v>
                </c:pt>
              </c:strCache>
            </c:strRef>
          </c:cat>
          <c:val>
            <c:numRef>
              <c:f>Лист1!$C$2:$C$3</c:f>
              <c:numCache>
                <c:formatCode>General</c:formatCode>
                <c:ptCount val="2"/>
                <c:pt idx="0">
                  <c:v>29900</c:v>
                </c:pt>
                <c:pt idx="1">
                  <c:v>23523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09-4248-A284-0022AEA6E0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335599"/>
        <c:axId val="679860895"/>
      </c:barChart>
      <c:catAx>
        <c:axId val="442335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9860895"/>
        <c:crosses val="autoZero"/>
        <c:auto val="1"/>
        <c:lblAlgn val="ctr"/>
        <c:lblOffset val="100"/>
        <c:noMultiLvlLbl val="0"/>
      </c:catAx>
      <c:valAx>
        <c:axId val="679860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42335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502220854762196"/>
          <c:y val="0.82710470781618162"/>
          <c:w val="0.28550117278932902"/>
          <c:h val="0.115481429553944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888410433070859E-2"/>
          <c:y val="2.9927286544827354E-2"/>
          <c:w val="0.90792408956692916"/>
          <c:h val="0.771272528834121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Фроды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Лист1!$A$2:$A$21</c:f>
              <c:strCache>
                <c:ptCount val="20"/>
                <c:pt idx="0">
                  <c:v>h_28927</c:v>
                </c:pt>
                <c:pt idx="1">
                  <c:v>h_328348</c:v>
                </c:pt>
                <c:pt idx="2">
                  <c:v>h_130130</c:v>
                </c:pt>
                <c:pt idx="3">
                  <c:v>h_331871</c:v>
                </c:pt>
                <c:pt idx="4">
                  <c:v>h_125855</c:v>
                </c:pt>
                <c:pt idx="5">
                  <c:v>h_52151</c:v>
                </c:pt>
                <c:pt idx="6">
                  <c:v>h_163794</c:v>
                </c:pt>
                <c:pt idx="7">
                  <c:v>h_256268</c:v>
                </c:pt>
                <c:pt idx="8">
                  <c:v>h_211412</c:v>
                </c:pt>
                <c:pt idx="9">
                  <c:v>h_318513</c:v>
                </c:pt>
                <c:pt idx="10">
                  <c:v>h_302051</c:v>
                </c:pt>
                <c:pt idx="11">
                  <c:v>h_279135</c:v>
                </c:pt>
                <c:pt idx="12">
                  <c:v>h_12782</c:v>
                </c:pt>
                <c:pt idx="13">
                  <c:v>h_63312</c:v>
                </c:pt>
                <c:pt idx="14">
                  <c:v>h_30276</c:v>
                </c:pt>
                <c:pt idx="15">
                  <c:v>h_285926</c:v>
                </c:pt>
                <c:pt idx="16">
                  <c:v>h_280612</c:v>
                </c:pt>
                <c:pt idx="17">
                  <c:v>h_300384</c:v>
                </c:pt>
                <c:pt idx="18">
                  <c:v>h_113416</c:v>
                </c:pt>
                <c:pt idx="19">
                  <c:v>h_28599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2600</c:v>
                </c:pt>
                <c:pt idx="1">
                  <c:v>1600</c:v>
                </c:pt>
                <c:pt idx="2">
                  <c:v>700</c:v>
                </c:pt>
                <c:pt idx="3">
                  <c:v>800</c:v>
                </c:pt>
                <c:pt idx="4">
                  <c:v>600</c:v>
                </c:pt>
                <c:pt idx="5">
                  <c:v>1200</c:v>
                </c:pt>
                <c:pt idx="6">
                  <c:v>1200</c:v>
                </c:pt>
                <c:pt idx="7">
                  <c:v>600</c:v>
                </c:pt>
                <c:pt idx="8">
                  <c:v>700</c:v>
                </c:pt>
                <c:pt idx="9">
                  <c:v>900</c:v>
                </c:pt>
                <c:pt idx="10">
                  <c:v>700</c:v>
                </c:pt>
                <c:pt idx="11">
                  <c:v>1300</c:v>
                </c:pt>
                <c:pt idx="12">
                  <c:v>600</c:v>
                </c:pt>
                <c:pt idx="13">
                  <c:v>100</c:v>
                </c:pt>
                <c:pt idx="14">
                  <c:v>500</c:v>
                </c:pt>
                <c:pt idx="15">
                  <c:v>400</c:v>
                </c:pt>
                <c:pt idx="16">
                  <c:v>700</c:v>
                </c:pt>
                <c:pt idx="17">
                  <c:v>300</c:v>
                </c:pt>
                <c:pt idx="18">
                  <c:v>100</c:v>
                </c:pt>
                <c:pt idx="19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95-4F9A-8D95-A0C6A550E9D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Не Фроды</c:v>
                </c:pt>
              </c:strCache>
            </c:strRef>
          </c:tx>
          <c:spPr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Лист1!$A$2:$A$21</c:f>
              <c:strCache>
                <c:ptCount val="20"/>
                <c:pt idx="0">
                  <c:v>h_28927</c:v>
                </c:pt>
                <c:pt idx="1">
                  <c:v>h_328348</c:v>
                </c:pt>
                <c:pt idx="2">
                  <c:v>h_130130</c:v>
                </c:pt>
                <c:pt idx="3">
                  <c:v>h_331871</c:v>
                </c:pt>
                <c:pt idx="4">
                  <c:v>h_125855</c:v>
                </c:pt>
                <c:pt idx="5">
                  <c:v>h_52151</c:v>
                </c:pt>
                <c:pt idx="6">
                  <c:v>h_163794</c:v>
                </c:pt>
                <c:pt idx="7">
                  <c:v>h_256268</c:v>
                </c:pt>
                <c:pt idx="8">
                  <c:v>h_211412</c:v>
                </c:pt>
                <c:pt idx="9">
                  <c:v>h_318513</c:v>
                </c:pt>
                <c:pt idx="10">
                  <c:v>h_302051</c:v>
                </c:pt>
                <c:pt idx="11">
                  <c:v>h_279135</c:v>
                </c:pt>
                <c:pt idx="12">
                  <c:v>h_12782</c:v>
                </c:pt>
                <c:pt idx="13">
                  <c:v>h_63312</c:v>
                </c:pt>
                <c:pt idx="14">
                  <c:v>h_30276</c:v>
                </c:pt>
                <c:pt idx="15">
                  <c:v>h_285926</c:v>
                </c:pt>
                <c:pt idx="16">
                  <c:v>h_280612</c:v>
                </c:pt>
                <c:pt idx="17">
                  <c:v>h_300384</c:v>
                </c:pt>
                <c:pt idx="18">
                  <c:v>h_113416</c:v>
                </c:pt>
                <c:pt idx="19">
                  <c:v>h_28599</c:v>
                </c:pt>
              </c:strCache>
            </c:strRef>
          </c:cat>
          <c:val>
            <c:numRef>
              <c:f>Лист1!$C$2:$C$21</c:f>
              <c:numCache>
                <c:formatCode>General</c:formatCode>
                <c:ptCount val="20"/>
                <c:pt idx="0">
                  <c:v>2514</c:v>
                </c:pt>
                <c:pt idx="1">
                  <c:v>1099</c:v>
                </c:pt>
                <c:pt idx="2">
                  <c:v>1475</c:v>
                </c:pt>
                <c:pt idx="3">
                  <c:v>1201</c:v>
                </c:pt>
                <c:pt idx="4">
                  <c:v>1032</c:v>
                </c:pt>
                <c:pt idx="5">
                  <c:v>1005</c:v>
                </c:pt>
                <c:pt idx="6">
                  <c:v>938</c:v>
                </c:pt>
                <c:pt idx="7">
                  <c:v>753</c:v>
                </c:pt>
                <c:pt idx="8">
                  <c:v>751</c:v>
                </c:pt>
                <c:pt idx="9">
                  <c:v>714</c:v>
                </c:pt>
                <c:pt idx="10">
                  <c:v>661</c:v>
                </c:pt>
                <c:pt idx="11">
                  <c:v>604</c:v>
                </c:pt>
                <c:pt idx="12">
                  <c:v>600</c:v>
                </c:pt>
                <c:pt idx="13">
                  <c:v>583</c:v>
                </c:pt>
                <c:pt idx="14">
                  <c:v>565</c:v>
                </c:pt>
                <c:pt idx="15">
                  <c:v>545</c:v>
                </c:pt>
                <c:pt idx="16">
                  <c:v>476</c:v>
                </c:pt>
                <c:pt idx="17">
                  <c:v>448</c:v>
                </c:pt>
                <c:pt idx="18">
                  <c:v>446</c:v>
                </c:pt>
                <c:pt idx="19">
                  <c:v>434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95-4F9A-8D95-A0C6A550E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012815"/>
        <c:axId val="495573567"/>
      </c:barChart>
      <c:catAx>
        <c:axId val="330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5573567"/>
        <c:crosses val="autoZero"/>
        <c:auto val="1"/>
        <c:lblAlgn val="ctr"/>
        <c:lblOffset val="100"/>
        <c:noMultiLvlLbl val="0"/>
      </c:catAx>
      <c:valAx>
        <c:axId val="495573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012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888410433070859E-2"/>
          <c:y val="2.9927286544827354E-2"/>
          <c:w val="0.90792408956692916"/>
          <c:h val="0.771272528834121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Фроды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Лист1!$A$2:$A$8</c:f>
              <c:strCache>
                <c:ptCount val="7"/>
                <c:pt idx="0">
                  <c:v>A</c:v>
                </c:pt>
                <c:pt idx="1">
                  <c:v>H</c:v>
                </c:pt>
                <c:pt idx="2">
                  <c:v>HH</c:v>
                </c:pt>
                <c:pt idx="3">
                  <c:v>S</c:v>
                </c:pt>
                <c:pt idx="4">
                  <c:v>SS</c:v>
                </c:pt>
                <c:pt idx="5">
                  <c:v>UH</c:v>
                </c:pt>
                <c:pt idx="6">
                  <c:v>US</c:v>
                </c:pt>
              </c:strCache>
            </c:strRef>
          </c:cat>
          <c:val>
            <c:numRef>
              <c:f>Лист1!$B$2:$B$8</c:f>
              <c:numCache>
                <c:formatCode>General</c:formatCode>
                <c:ptCount val="7"/>
                <c:pt idx="0">
                  <c:v>100</c:v>
                </c:pt>
                <c:pt idx="1">
                  <c:v>23400</c:v>
                </c:pt>
                <c:pt idx="2">
                  <c:v>1600</c:v>
                </c:pt>
                <c:pt idx="3">
                  <c:v>3600</c:v>
                </c:pt>
                <c:pt idx="4">
                  <c:v>15800</c:v>
                </c:pt>
                <c:pt idx="5">
                  <c:v>4800</c:v>
                </c:pt>
                <c:pt idx="6">
                  <c:v>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95-4F9A-8D95-A0C6A550E9D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Не Фроды</c:v>
                </c:pt>
              </c:strCache>
            </c:strRef>
          </c:tx>
          <c:spPr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Лист1!$A$2:$A$8</c:f>
              <c:strCache>
                <c:ptCount val="7"/>
                <c:pt idx="0">
                  <c:v>A</c:v>
                </c:pt>
                <c:pt idx="1">
                  <c:v>H</c:v>
                </c:pt>
                <c:pt idx="2">
                  <c:v>HH</c:v>
                </c:pt>
                <c:pt idx="3">
                  <c:v>S</c:v>
                </c:pt>
                <c:pt idx="4">
                  <c:v>SS</c:v>
                </c:pt>
                <c:pt idx="5">
                  <c:v>UH</c:v>
                </c:pt>
                <c:pt idx="6">
                  <c:v>US</c:v>
                </c:pt>
              </c:strCache>
            </c:strRef>
          </c:cat>
          <c:val>
            <c:numRef>
              <c:f>Лист1!$C$2:$C$8</c:f>
              <c:numCache>
                <c:formatCode>General</c:formatCode>
                <c:ptCount val="7"/>
                <c:pt idx="0">
                  <c:v>219</c:v>
                </c:pt>
                <c:pt idx="1">
                  <c:v>30851</c:v>
                </c:pt>
                <c:pt idx="2">
                  <c:v>1682</c:v>
                </c:pt>
                <c:pt idx="3">
                  <c:v>2123</c:v>
                </c:pt>
                <c:pt idx="4">
                  <c:v>11441</c:v>
                </c:pt>
                <c:pt idx="5">
                  <c:v>3539</c:v>
                </c:pt>
                <c:pt idx="6">
                  <c:v>145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95-4F9A-8D95-A0C6A550E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012815"/>
        <c:axId val="495573567"/>
      </c:barChart>
      <c:catAx>
        <c:axId val="330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5573567"/>
        <c:crosses val="autoZero"/>
        <c:auto val="1"/>
        <c:lblAlgn val="ctr"/>
        <c:lblOffset val="100"/>
        <c:noMultiLvlLbl val="0"/>
      </c:catAx>
      <c:valAx>
        <c:axId val="495573567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012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888410433070859E-2"/>
          <c:y val="2.9927286544827354E-2"/>
          <c:w val="0.90792408956692916"/>
          <c:h val="0.7712725288341210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Клиент Альфа-Банка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Фроды</c:v>
                </c:pt>
                <c:pt idx="1">
                  <c:v>Не фроды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28300</c:v>
                </c:pt>
                <c:pt idx="1">
                  <c:v>35663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95-4F9A-8D95-A0C6A550E9D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Не клиент Альфа-Банка</c:v>
                </c:pt>
              </c:strCache>
            </c:strRef>
          </c:tx>
          <c:spPr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Фроды</c:v>
                </c:pt>
                <c:pt idx="1">
                  <c:v>Не фроды</c:v>
                </c:pt>
              </c:strCache>
            </c:strRef>
          </c:cat>
          <c:val>
            <c:numRef>
              <c:f>Лист1!$C$2:$C$3</c:f>
              <c:numCache>
                <c:formatCode>General</c:formatCode>
                <c:ptCount val="2"/>
                <c:pt idx="0">
                  <c:v>21700</c:v>
                </c:pt>
                <c:pt idx="1">
                  <c:v>14337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95-4F9A-8D95-A0C6A550E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33012815"/>
        <c:axId val="495573567"/>
      </c:barChart>
      <c:catAx>
        <c:axId val="330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5573567"/>
        <c:crosses val="autoZero"/>
        <c:auto val="1"/>
        <c:lblAlgn val="ctr"/>
        <c:lblOffset val="100"/>
        <c:noMultiLvlLbl val="0"/>
      </c:catAx>
      <c:valAx>
        <c:axId val="495573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012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888410433070859E-2"/>
          <c:y val="2.9927286544827354E-2"/>
          <c:w val="0.90792408956692916"/>
          <c:h val="0.771272528834121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Фроды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Эл. Почта</c:v>
                </c:pt>
                <c:pt idx="1">
                  <c:v>Адрес дома</c:v>
                </c:pt>
                <c:pt idx="2">
                  <c:v>Адрес работы</c:v>
                </c:pt>
                <c:pt idx="3">
                  <c:v>Рабочая эл. Почта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31700</c:v>
                </c:pt>
                <c:pt idx="1">
                  <c:v>17900</c:v>
                </c:pt>
                <c:pt idx="2">
                  <c:v>200</c:v>
                </c:pt>
                <c:pt idx="3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95-4F9A-8D95-A0C6A550E9D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Не Фроды</c:v>
                </c:pt>
              </c:strCache>
            </c:strRef>
          </c:tx>
          <c:spPr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Эл. Почта</c:v>
                </c:pt>
                <c:pt idx="1">
                  <c:v>Адрес дома</c:v>
                </c:pt>
                <c:pt idx="2">
                  <c:v>Адрес работы</c:v>
                </c:pt>
                <c:pt idx="3">
                  <c:v>Рабочая эл. Почта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31381</c:v>
                </c:pt>
                <c:pt idx="1">
                  <c:v>18370</c:v>
                </c:pt>
                <c:pt idx="2">
                  <c:v>79</c:v>
                </c:pt>
                <c:pt idx="3">
                  <c:v>170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95-4F9A-8D95-A0C6A550E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012815"/>
        <c:axId val="495573567"/>
      </c:barChart>
      <c:catAx>
        <c:axId val="330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5573567"/>
        <c:crosses val="autoZero"/>
        <c:auto val="1"/>
        <c:lblAlgn val="ctr"/>
        <c:lblOffset val="100"/>
        <c:noMultiLvlLbl val="0"/>
      </c:catAx>
      <c:valAx>
        <c:axId val="495573567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012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745907163941778"/>
          <c:y val="0.89068552170647086"/>
          <c:w val="0.24726539610620055"/>
          <c:h val="0.109314478293529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888410433070859E-2"/>
          <c:y val="2.9927286544827354E-2"/>
          <c:w val="0.90792408956692916"/>
          <c:h val="0.7712725288341210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Есть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Фроды</c:v>
                </c:pt>
                <c:pt idx="1">
                  <c:v>Не фроды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45900</c:v>
                </c:pt>
                <c:pt idx="1">
                  <c:v>48062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95-4F9A-8D95-A0C6A550E9D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Нет</c:v>
                </c:pt>
              </c:strCache>
            </c:strRef>
          </c:tx>
          <c:spPr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Фроды</c:v>
                </c:pt>
                <c:pt idx="1">
                  <c:v>Не фроды</c:v>
                </c:pt>
              </c:strCache>
            </c:strRef>
          </c:cat>
          <c:val>
            <c:numRef>
              <c:f>Лист1!$C$2:$C$3</c:f>
              <c:numCache>
                <c:formatCode>General</c:formatCode>
                <c:ptCount val="2"/>
                <c:pt idx="0">
                  <c:v>4100</c:v>
                </c:pt>
                <c:pt idx="1">
                  <c:v>1938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95-4F9A-8D95-A0C6A550E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33012815"/>
        <c:axId val="495573567"/>
      </c:barChart>
      <c:catAx>
        <c:axId val="330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5573567"/>
        <c:crosses val="autoZero"/>
        <c:auto val="1"/>
        <c:lblAlgn val="ctr"/>
        <c:lblOffset val="100"/>
        <c:noMultiLvlLbl val="0"/>
      </c:catAx>
      <c:valAx>
        <c:axId val="495573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012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Фроды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Лист1!$A$2:$A$57</c:f>
              <c:numCache>
                <c:formatCode>General</c:formatCode>
                <c:ptCount val="56"/>
                <c:pt idx="0">
                  <c:v>15000</c:v>
                </c:pt>
                <c:pt idx="1">
                  <c:v>16000</c:v>
                </c:pt>
                <c:pt idx="2">
                  <c:v>17000</c:v>
                </c:pt>
                <c:pt idx="3">
                  <c:v>17500</c:v>
                </c:pt>
                <c:pt idx="4">
                  <c:v>18000</c:v>
                </c:pt>
                <c:pt idx="5">
                  <c:v>19000</c:v>
                </c:pt>
                <c:pt idx="6">
                  <c:v>19140</c:v>
                </c:pt>
                <c:pt idx="7">
                  <c:v>20000</c:v>
                </c:pt>
                <c:pt idx="8">
                  <c:v>20880</c:v>
                </c:pt>
                <c:pt idx="9">
                  <c:v>21000</c:v>
                </c:pt>
                <c:pt idx="10">
                  <c:v>21750</c:v>
                </c:pt>
                <c:pt idx="11">
                  <c:v>22000</c:v>
                </c:pt>
                <c:pt idx="12">
                  <c:v>22500</c:v>
                </c:pt>
                <c:pt idx="13">
                  <c:v>23000</c:v>
                </c:pt>
                <c:pt idx="14">
                  <c:v>24000</c:v>
                </c:pt>
                <c:pt idx="15">
                  <c:v>24200</c:v>
                </c:pt>
                <c:pt idx="16">
                  <c:v>25000</c:v>
                </c:pt>
                <c:pt idx="17">
                  <c:v>26000</c:v>
                </c:pt>
                <c:pt idx="18">
                  <c:v>26100</c:v>
                </c:pt>
                <c:pt idx="19">
                  <c:v>27000</c:v>
                </c:pt>
                <c:pt idx="20">
                  <c:v>27500</c:v>
                </c:pt>
                <c:pt idx="21">
                  <c:v>27840</c:v>
                </c:pt>
                <c:pt idx="22">
                  <c:v>28000</c:v>
                </c:pt>
                <c:pt idx="23">
                  <c:v>29000</c:v>
                </c:pt>
                <c:pt idx="24">
                  <c:v>30000</c:v>
                </c:pt>
                <c:pt idx="25">
                  <c:v>30450</c:v>
                </c:pt>
                <c:pt idx="26">
                  <c:v>31000</c:v>
                </c:pt>
                <c:pt idx="27">
                  <c:v>32000</c:v>
                </c:pt>
                <c:pt idx="28">
                  <c:v>33000</c:v>
                </c:pt>
                <c:pt idx="29">
                  <c:v>33600</c:v>
                </c:pt>
                <c:pt idx="30">
                  <c:v>34000</c:v>
                </c:pt>
                <c:pt idx="31">
                  <c:v>34800</c:v>
                </c:pt>
                <c:pt idx="32">
                  <c:v>35000</c:v>
                </c:pt>
                <c:pt idx="33">
                  <c:v>36000</c:v>
                </c:pt>
                <c:pt idx="34">
                  <c:v>36540</c:v>
                </c:pt>
                <c:pt idx="35">
                  <c:v>37000</c:v>
                </c:pt>
                <c:pt idx="36">
                  <c:v>37410</c:v>
                </c:pt>
                <c:pt idx="37">
                  <c:v>38000</c:v>
                </c:pt>
                <c:pt idx="38">
                  <c:v>39150</c:v>
                </c:pt>
                <c:pt idx="39">
                  <c:v>40000</c:v>
                </c:pt>
                <c:pt idx="40">
                  <c:v>41000</c:v>
                </c:pt>
                <c:pt idx="41">
                  <c:v>42000</c:v>
                </c:pt>
                <c:pt idx="42">
                  <c:v>43000</c:v>
                </c:pt>
                <c:pt idx="43">
                  <c:v>43500</c:v>
                </c:pt>
                <c:pt idx="44">
                  <c:v>44000</c:v>
                </c:pt>
                <c:pt idx="45">
                  <c:v>44200</c:v>
                </c:pt>
                <c:pt idx="46">
                  <c:v>45000</c:v>
                </c:pt>
                <c:pt idx="47">
                  <c:v>47850</c:v>
                </c:pt>
                <c:pt idx="48">
                  <c:v>48000</c:v>
                </c:pt>
                <c:pt idx="49">
                  <c:v>50000</c:v>
                </c:pt>
                <c:pt idx="50">
                  <c:v>52200</c:v>
                </c:pt>
                <c:pt idx="51">
                  <c:v>53000</c:v>
                </c:pt>
                <c:pt idx="52">
                  <c:v>55000</c:v>
                </c:pt>
                <c:pt idx="53">
                  <c:v>56550</c:v>
                </c:pt>
                <c:pt idx="54">
                  <c:v>58000</c:v>
                </c:pt>
                <c:pt idx="55">
                  <c:v>60000</c:v>
                </c:pt>
              </c:numCache>
            </c:numRef>
          </c:cat>
          <c:val>
            <c:numRef>
              <c:f>Лист1!$B$2:$B$57</c:f>
              <c:numCache>
                <c:formatCode>General</c:formatCode>
                <c:ptCount val="56"/>
                <c:pt idx="0">
                  <c:v>1400</c:v>
                </c:pt>
                <c:pt idx="1">
                  <c:v>100</c:v>
                </c:pt>
                <c:pt idx="2">
                  <c:v>500</c:v>
                </c:pt>
                <c:pt idx="3">
                  <c:v>100</c:v>
                </c:pt>
                <c:pt idx="4">
                  <c:v>700</c:v>
                </c:pt>
                <c:pt idx="5">
                  <c:v>300</c:v>
                </c:pt>
                <c:pt idx="6">
                  <c:v>100</c:v>
                </c:pt>
                <c:pt idx="7">
                  <c:v>2800</c:v>
                </c:pt>
                <c:pt idx="8">
                  <c:v>200</c:v>
                </c:pt>
                <c:pt idx="9">
                  <c:v>400</c:v>
                </c:pt>
                <c:pt idx="10">
                  <c:v>300</c:v>
                </c:pt>
                <c:pt idx="11">
                  <c:v>100</c:v>
                </c:pt>
                <c:pt idx="12">
                  <c:v>100</c:v>
                </c:pt>
                <c:pt idx="13">
                  <c:v>600</c:v>
                </c:pt>
                <c:pt idx="14">
                  <c:v>100</c:v>
                </c:pt>
                <c:pt idx="15">
                  <c:v>100</c:v>
                </c:pt>
                <c:pt idx="16">
                  <c:v>4200</c:v>
                </c:pt>
                <c:pt idx="17">
                  <c:v>200</c:v>
                </c:pt>
                <c:pt idx="18">
                  <c:v>500</c:v>
                </c:pt>
                <c:pt idx="19">
                  <c:v>200</c:v>
                </c:pt>
                <c:pt idx="20">
                  <c:v>100</c:v>
                </c:pt>
                <c:pt idx="21">
                  <c:v>200</c:v>
                </c:pt>
                <c:pt idx="22">
                  <c:v>500</c:v>
                </c:pt>
                <c:pt idx="23">
                  <c:v>100</c:v>
                </c:pt>
                <c:pt idx="24">
                  <c:v>5100</c:v>
                </c:pt>
                <c:pt idx="25">
                  <c:v>600</c:v>
                </c:pt>
                <c:pt idx="26">
                  <c:v>200</c:v>
                </c:pt>
                <c:pt idx="27">
                  <c:v>100</c:v>
                </c:pt>
                <c:pt idx="28">
                  <c:v>300</c:v>
                </c:pt>
                <c:pt idx="29">
                  <c:v>100</c:v>
                </c:pt>
                <c:pt idx="30">
                  <c:v>100</c:v>
                </c:pt>
                <c:pt idx="31">
                  <c:v>300</c:v>
                </c:pt>
                <c:pt idx="32">
                  <c:v>3500</c:v>
                </c:pt>
                <c:pt idx="33">
                  <c:v>300</c:v>
                </c:pt>
                <c:pt idx="34">
                  <c:v>200</c:v>
                </c:pt>
                <c:pt idx="35">
                  <c:v>500</c:v>
                </c:pt>
                <c:pt idx="36">
                  <c:v>100</c:v>
                </c:pt>
                <c:pt idx="37">
                  <c:v>100</c:v>
                </c:pt>
                <c:pt idx="38">
                  <c:v>200</c:v>
                </c:pt>
                <c:pt idx="39">
                  <c:v>3200</c:v>
                </c:pt>
                <c:pt idx="40">
                  <c:v>100</c:v>
                </c:pt>
                <c:pt idx="41">
                  <c:v>200</c:v>
                </c:pt>
                <c:pt idx="42">
                  <c:v>100</c:v>
                </c:pt>
                <c:pt idx="43">
                  <c:v>600</c:v>
                </c:pt>
                <c:pt idx="44">
                  <c:v>200</c:v>
                </c:pt>
                <c:pt idx="45">
                  <c:v>100</c:v>
                </c:pt>
                <c:pt idx="46">
                  <c:v>1600</c:v>
                </c:pt>
                <c:pt idx="47">
                  <c:v>100</c:v>
                </c:pt>
                <c:pt idx="48">
                  <c:v>100</c:v>
                </c:pt>
                <c:pt idx="49">
                  <c:v>3300</c:v>
                </c:pt>
                <c:pt idx="50">
                  <c:v>100</c:v>
                </c:pt>
                <c:pt idx="51">
                  <c:v>100</c:v>
                </c:pt>
                <c:pt idx="52">
                  <c:v>200</c:v>
                </c:pt>
                <c:pt idx="53">
                  <c:v>400</c:v>
                </c:pt>
                <c:pt idx="54">
                  <c:v>100</c:v>
                </c:pt>
                <c:pt idx="55">
                  <c:v>1300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4B-437F-939B-0FD2F0798195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Не Фроды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Лист1!$A$2:$A$57</c:f>
              <c:numCache>
                <c:formatCode>General</c:formatCode>
                <c:ptCount val="56"/>
                <c:pt idx="0">
                  <c:v>15000</c:v>
                </c:pt>
                <c:pt idx="1">
                  <c:v>16000</c:v>
                </c:pt>
                <c:pt idx="2">
                  <c:v>17000</c:v>
                </c:pt>
                <c:pt idx="3">
                  <c:v>17500</c:v>
                </c:pt>
                <c:pt idx="4">
                  <c:v>18000</c:v>
                </c:pt>
                <c:pt idx="5">
                  <c:v>19000</c:v>
                </c:pt>
                <c:pt idx="6">
                  <c:v>19140</c:v>
                </c:pt>
                <c:pt idx="7">
                  <c:v>20000</c:v>
                </c:pt>
                <c:pt idx="8">
                  <c:v>20880</c:v>
                </c:pt>
                <c:pt idx="9">
                  <c:v>21000</c:v>
                </c:pt>
                <c:pt idx="10">
                  <c:v>21750</c:v>
                </c:pt>
                <c:pt idx="11">
                  <c:v>22000</c:v>
                </c:pt>
                <c:pt idx="12">
                  <c:v>22500</c:v>
                </c:pt>
                <c:pt idx="13">
                  <c:v>23000</c:v>
                </c:pt>
                <c:pt idx="14">
                  <c:v>24000</c:v>
                </c:pt>
                <c:pt idx="15">
                  <c:v>24200</c:v>
                </c:pt>
                <c:pt idx="16">
                  <c:v>25000</c:v>
                </c:pt>
                <c:pt idx="17">
                  <c:v>26000</c:v>
                </c:pt>
                <c:pt idx="18">
                  <c:v>26100</c:v>
                </c:pt>
                <c:pt idx="19">
                  <c:v>27000</c:v>
                </c:pt>
                <c:pt idx="20">
                  <c:v>27500</c:v>
                </c:pt>
                <c:pt idx="21">
                  <c:v>27840</c:v>
                </c:pt>
                <c:pt idx="22">
                  <c:v>28000</c:v>
                </c:pt>
                <c:pt idx="23">
                  <c:v>29000</c:v>
                </c:pt>
                <c:pt idx="24">
                  <c:v>30000</c:v>
                </c:pt>
                <c:pt idx="25">
                  <c:v>30450</c:v>
                </c:pt>
                <c:pt idx="26">
                  <c:v>31000</c:v>
                </c:pt>
                <c:pt idx="27">
                  <c:v>32000</c:v>
                </c:pt>
                <c:pt idx="28">
                  <c:v>33000</c:v>
                </c:pt>
                <c:pt idx="29">
                  <c:v>33600</c:v>
                </c:pt>
                <c:pt idx="30">
                  <c:v>34000</c:v>
                </c:pt>
                <c:pt idx="31">
                  <c:v>34800</c:v>
                </c:pt>
                <c:pt idx="32">
                  <c:v>35000</c:v>
                </c:pt>
                <c:pt idx="33">
                  <c:v>36000</c:v>
                </c:pt>
                <c:pt idx="34">
                  <c:v>36540</c:v>
                </c:pt>
                <c:pt idx="35">
                  <c:v>37000</c:v>
                </c:pt>
                <c:pt idx="36">
                  <c:v>37410</c:v>
                </c:pt>
                <c:pt idx="37">
                  <c:v>38000</c:v>
                </c:pt>
                <c:pt idx="38">
                  <c:v>39150</c:v>
                </c:pt>
                <c:pt idx="39">
                  <c:v>40000</c:v>
                </c:pt>
                <c:pt idx="40">
                  <c:v>41000</c:v>
                </c:pt>
                <c:pt idx="41">
                  <c:v>42000</c:v>
                </c:pt>
                <c:pt idx="42">
                  <c:v>43000</c:v>
                </c:pt>
                <c:pt idx="43">
                  <c:v>43500</c:v>
                </c:pt>
                <c:pt idx="44">
                  <c:v>44000</c:v>
                </c:pt>
                <c:pt idx="45">
                  <c:v>44200</c:v>
                </c:pt>
                <c:pt idx="46">
                  <c:v>45000</c:v>
                </c:pt>
                <c:pt idx="47">
                  <c:v>47850</c:v>
                </c:pt>
                <c:pt idx="48">
                  <c:v>48000</c:v>
                </c:pt>
                <c:pt idx="49">
                  <c:v>50000</c:v>
                </c:pt>
                <c:pt idx="50">
                  <c:v>52200</c:v>
                </c:pt>
                <c:pt idx="51">
                  <c:v>53000</c:v>
                </c:pt>
                <c:pt idx="52">
                  <c:v>55000</c:v>
                </c:pt>
                <c:pt idx="53">
                  <c:v>56550</c:v>
                </c:pt>
                <c:pt idx="54">
                  <c:v>58000</c:v>
                </c:pt>
                <c:pt idx="55">
                  <c:v>60000</c:v>
                </c:pt>
              </c:numCache>
            </c:numRef>
          </c:cat>
          <c:val>
            <c:numRef>
              <c:f>Лист1!$C$2:$C$57</c:f>
              <c:numCache>
                <c:formatCode>General</c:formatCode>
                <c:ptCount val="56"/>
                <c:pt idx="0">
                  <c:v>696</c:v>
                </c:pt>
                <c:pt idx="1">
                  <c:v>133</c:v>
                </c:pt>
                <c:pt idx="2">
                  <c:v>230</c:v>
                </c:pt>
                <c:pt idx="3">
                  <c:v>15</c:v>
                </c:pt>
                <c:pt idx="4">
                  <c:v>419</c:v>
                </c:pt>
                <c:pt idx="5">
                  <c:v>117</c:v>
                </c:pt>
                <c:pt idx="6">
                  <c:v>27</c:v>
                </c:pt>
                <c:pt idx="7">
                  <c:v>1833</c:v>
                </c:pt>
                <c:pt idx="8">
                  <c:v>12</c:v>
                </c:pt>
                <c:pt idx="9">
                  <c:v>164</c:v>
                </c:pt>
                <c:pt idx="10">
                  <c:v>237</c:v>
                </c:pt>
                <c:pt idx="11">
                  <c:v>354</c:v>
                </c:pt>
                <c:pt idx="12">
                  <c:v>12</c:v>
                </c:pt>
                <c:pt idx="13">
                  <c:v>382</c:v>
                </c:pt>
                <c:pt idx="14">
                  <c:v>189</c:v>
                </c:pt>
                <c:pt idx="15">
                  <c:v>3</c:v>
                </c:pt>
                <c:pt idx="16">
                  <c:v>3057</c:v>
                </c:pt>
                <c:pt idx="17">
                  <c:v>241</c:v>
                </c:pt>
                <c:pt idx="18">
                  <c:v>339</c:v>
                </c:pt>
                <c:pt idx="19">
                  <c:v>448</c:v>
                </c:pt>
                <c:pt idx="20">
                  <c:v>14</c:v>
                </c:pt>
                <c:pt idx="21">
                  <c:v>23</c:v>
                </c:pt>
                <c:pt idx="22">
                  <c:v>468</c:v>
                </c:pt>
                <c:pt idx="23">
                  <c:v>136</c:v>
                </c:pt>
                <c:pt idx="24">
                  <c:v>4016</c:v>
                </c:pt>
                <c:pt idx="25">
                  <c:v>301</c:v>
                </c:pt>
                <c:pt idx="26">
                  <c:v>90</c:v>
                </c:pt>
                <c:pt idx="27">
                  <c:v>366</c:v>
                </c:pt>
                <c:pt idx="28">
                  <c:v>206</c:v>
                </c:pt>
                <c:pt idx="29">
                  <c:v>2</c:v>
                </c:pt>
                <c:pt idx="30">
                  <c:v>122</c:v>
                </c:pt>
                <c:pt idx="31">
                  <c:v>304</c:v>
                </c:pt>
                <c:pt idx="32">
                  <c:v>2878</c:v>
                </c:pt>
                <c:pt idx="33">
                  <c:v>175</c:v>
                </c:pt>
                <c:pt idx="34">
                  <c:v>31</c:v>
                </c:pt>
                <c:pt idx="35">
                  <c:v>211</c:v>
                </c:pt>
                <c:pt idx="36">
                  <c:v>11</c:v>
                </c:pt>
                <c:pt idx="37">
                  <c:v>270</c:v>
                </c:pt>
                <c:pt idx="38">
                  <c:v>179</c:v>
                </c:pt>
                <c:pt idx="39">
                  <c:v>3477</c:v>
                </c:pt>
                <c:pt idx="40">
                  <c:v>63</c:v>
                </c:pt>
                <c:pt idx="41">
                  <c:v>250</c:v>
                </c:pt>
                <c:pt idx="42">
                  <c:v>140</c:v>
                </c:pt>
                <c:pt idx="43">
                  <c:v>362</c:v>
                </c:pt>
                <c:pt idx="44">
                  <c:v>57</c:v>
                </c:pt>
                <c:pt idx="45">
                  <c:v>3</c:v>
                </c:pt>
                <c:pt idx="46">
                  <c:v>2068</c:v>
                </c:pt>
                <c:pt idx="47">
                  <c:v>84</c:v>
                </c:pt>
                <c:pt idx="48">
                  <c:v>140</c:v>
                </c:pt>
                <c:pt idx="49">
                  <c:v>3894</c:v>
                </c:pt>
                <c:pt idx="50">
                  <c:v>245</c:v>
                </c:pt>
                <c:pt idx="51">
                  <c:v>84</c:v>
                </c:pt>
                <c:pt idx="52">
                  <c:v>797</c:v>
                </c:pt>
                <c:pt idx="53">
                  <c:v>59</c:v>
                </c:pt>
                <c:pt idx="54">
                  <c:v>60</c:v>
                </c:pt>
                <c:pt idx="55">
                  <c:v>2412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44B-437F-939B-0FD2F07981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35599"/>
        <c:axId val="679860895"/>
      </c:lineChart>
      <c:catAx>
        <c:axId val="442335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9860895"/>
        <c:crosses val="autoZero"/>
        <c:auto val="1"/>
        <c:lblAlgn val="ctr"/>
        <c:lblOffset val="100"/>
        <c:noMultiLvlLbl val="0"/>
      </c:catAx>
      <c:valAx>
        <c:axId val="679860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42335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888410433070859E-2"/>
          <c:y val="2.9927286544827354E-2"/>
          <c:w val="0.90792408956692916"/>
          <c:h val="0.771272528834121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Фроды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Лист1!$A$2:$A$14</c:f>
              <c:strCache>
                <c:ptCount val="13"/>
                <c:pt idx="0">
                  <c:v>h_249806</c:v>
                </c:pt>
                <c:pt idx="1">
                  <c:v>h_0</c:v>
                </c:pt>
                <c:pt idx="2">
                  <c:v>h_31371</c:v>
                </c:pt>
                <c:pt idx="3">
                  <c:v>h_238876</c:v>
                </c:pt>
                <c:pt idx="4">
                  <c:v>h_312828</c:v>
                </c:pt>
                <c:pt idx="5">
                  <c:v>h_177014</c:v>
                </c:pt>
                <c:pt idx="6">
                  <c:v>h_274584</c:v>
                </c:pt>
                <c:pt idx="7">
                  <c:v>h_167407</c:v>
                </c:pt>
                <c:pt idx="8">
                  <c:v>h_256236</c:v>
                </c:pt>
                <c:pt idx="9">
                  <c:v>h_121597</c:v>
                </c:pt>
                <c:pt idx="10">
                  <c:v>h_87996</c:v>
                </c:pt>
                <c:pt idx="11">
                  <c:v>h_184630</c:v>
                </c:pt>
                <c:pt idx="12">
                  <c:v>h_171945</c:v>
                </c:pt>
              </c:strCache>
            </c:strRef>
          </c:cat>
          <c:val>
            <c:numRef>
              <c:f>Лист1!$B$2:$B$14</c:f>
              <c:numCache>
                <c:formatCode>General</c:formatCode>
                <c:ptCount val="13"/>
                <c:pt idx="0">
                  <c:v>12600</c:v>
                </c:pt>
                <c:pt idx="1">
                  <c:v>6400</c:v>
                </c:pt>
                <c:pt idx="2">
                  <c:v>3200</c:v>
                </c:pt>
                <c:pt idx="3">
                  <c:v>2400</c:v>
                </c:pt>
                <c:pt idx="4">
                  <c:v>1900</c:v>
                </c:pt>
                <c:pt idx="5">
                  <c:v>1600</c:v>
                </c:pt>
                <c:pt idx="6">
                  <c:v>1600</c:v>
                </c:pt>
                <c:pt idx="7">
                  <c:v>1500</c:v>
                </c:pt>
                <c:pt idx="8">
                  <c:v>1500</c:v>
                </c:pt>
                <c:pt idx="9">
                  <c:v>900</c:v>
                </c:pt>
                <c:pt idx="10">
                  <c:v>900</c:v>
                </c:pt>
                <c:pt idx="11">
                  <c:v>900</c:v>
                </c:pt>
                <c:pt idx="12">
                  <c:v>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95-4F9A-8D95-A0C6A550E9D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Не Фроды</c:v>
                </c:pt>
              </c:strCache>
            </c:strRef>
          </c:tx>
          <c:spPr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Лист1!$A$2:$A$14</c:f>
              <c:strCache>
                <c:ptCount val="13"/>
                <c:pt idx="0">
                  <c:v>h_249806</c:v>
                </c:pt>
                <c:pt idx="1">
                  <c:v>h_0</c:v>
                </c:pt>
                <c:pt idx="2">
                  <c:v>h_31371</c:v>
                </c:pt>
                <c:pt idx="3">
                  <c:v>h_238876</c:v>
                </c:pt>
                <c:pt idx="4">
                  <c:v>h_312828</c:v>
                </c:pt>
                <c:pt idx="5">
                  <c:v>h_177014</c:v>
                </c:pt>
                <c:pt idx="6">
                  <c:v>h_274584</c:v>
                </c:pt>
                <c:pt idx="7">
                  <c:v>h_167407</c:v>
                </c:pt>
                <c:pt idx="8">
                  <c:v>h_256236</c:v>
                </c:pt>
                <c:pt idx="9">
                  <c:v>h_121597</c:v>
                </c:pt>
                <c:pt idx="10">
                  <c:v>h_87996</c:v>
                </c:pt>
                <c:pt idx="11">
                  <c:v>h_184630</c:v>
                </c:pt>
                <c:pt idx="12">
                  <c:v>h_171945</c:v>
                </c:pt>
              </c:strCache>
            </c:strRef>
          </c:cat>
          <c:val>
            <c:numRef>
              <c:f>Лист1!$C$2:$C$14</c:f>
              <c:numCache>
                <c:formatCode>General</c:formatCode>
                <c:ptCount val="13"/>
                <c:pt idx="0">
                  <c:v>13294</c:v>
                </c:pt>
                <c:pt idx="1">
                  <c:v>5699</c:v>
                </c:pt>
                <c:pt idx="2">
                  <c:v>3974</c:v>
                </c:pt>
                <c:pt idx="3">
                  <c:v>1930</c:v>
                </c:pt>
                <c:pt idx="4">
                  <c:v>1477</c:v>
                </c:pt>
                <c:pt idx="5">
                  <c:v>1901</c:v>
                </c:pt>
                <c:pt idx="6">
                  <c:v>1658</c:v>
                </c:pt>
                <c:pt idx="7">
                  <c:v>1046</c:v>
                </c:pt>
                <c:pt idx="8">
                  <c:v>992</c:v>
                </c:pt>
                <c:pt idx="9">
                  <c:v>811</c:v>
                </c:pt>
                <c:pt idx="10">
                  <c:v>1292</c:v>
                </c:pt>
                <c:pt idx="11">
                  <c:v>1109</c:v>
                </c:pt>
                <c:pt idx="12">
                  <c:v>1096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95-4F9A-8D95-A0C6A550E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012815"/>
        <c:axId val="495573567"/>
      </c:barChart>
      <c:catAx>
        <c:axId val="330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5573567"/>
        <c:crosses val="autoZero"/>
        <c:auto val="1"/>
        <c:lblAlgn val="ctr"/>
        <c:lblOffset val="100"/>
        <c:noMultiLvlLbl val="0"/>
      </c:catAx>
      <c:valAx>
        <c:axId val="495573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012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888410433070859E-2"/>
          <c:y val="2.9927286544827354E-2"/>
          <c:w val="0.90792408956692916"/>
          <c:h val="0.771272528834121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Фроды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Лист1!$A$2:$A$13</c:f>
              <c:strCache>
                <c:ptCount val="12"/>
                <c:pt idx="0">
                  <c:v>h_249806</c:v>
                </c:pt>
                <c:pt idx="1">
                  <c:v>h_0</c:v>
                </c:pt>
                <c:pt idx="2">
                  <c:v>h_31371</c:v>
                </c:pt>
                <c:pt idx="3">
                  <c:v>h_9885</c:v>
                </c:pt>
                <c:pt idx="4">
                  <c:v>h_73149</c:v>
                </c:pt>
                <c:pt idx="5">
                  <c:v>h_136115</c:v>
                </c:pt>
                <c:pt idx="6">
                  <c:v>h_250397</c:v>
                </c:pt>
                <c:pt idx="7">
                  <c:v>h_42273</c:v>
                </c:pt>
                <c:pt idx="8">
                  <c:v>h_182674</c:v>
                </c:pt>
                <c:pt idx="9">
                  <c:v>h_260965</c:v>
                </c:pt>
                <c:pt idx="10">
                  <c:v>h_153217</c:v>
                </c:pt>
                <c:pt idx="11">
                  <c:v>h_48342</c:v>
                </c:pt>
              </c:strCache>
            </c:strRef>
          </c:cat>
          <c:val>
            <c:numRef>
              <c:f>Лист1!$B$2:$B$13</c:f>
              <c:numCache>
                <c:formatCode>General</c:formatCode>
                <c:ptCount val="12"/>
                <c:pt idx="0">
                  <c:v>12400</c:v>
                </c:pt>
                <c:pt idx="1">
                  <c:v>6600</c:v>
                </c:pt>
                <c:pt idx="2">
                  <c:v>3200</c:v>
                </c:pt>
                <c:pt idx="3">
                  <c:v>1400</c:v>
                </c:pt>
                <c:pt idx="4">
                  <c:v>1300</c:v>
                </c:pt>
                <c:pt idx="5">
                  <c:v>1200</c:v>
                </c:pt>
                <c:pt idx="6">
                  <c:v>1000</c:v>
                </c:pt>
                <c:pt idx="7">
                  <c:v>1000</c:v>
                </c:pt>
                <c:pt idx="8">
                  <c:v>800</c:v>
                </c:pt>
                <c:pt idx="9">
                  <c:v>800</c:v>
                </c:pt>
                <c:pt idx="10">
                  <c:v>700</c:v>
                </c:pt>
                <c:pt idx="11">
                  <c:v>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95-4F9A-8D95-A0C6A550E9D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Не Фроды</c:v>
                </c:pt>
              </c:strCache>
            </c:strRef>
          </c:tx>
          <c:spPr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Лист1!$A$2:$A$13</c:f>
              <c:strCache>
                <c:ptCount val="12"/>
                <c:pt idx="0">
                  <c:v>h_249806</c:v>
                </c:pt>
                <c:pt idx="1">
                  <c:v>h_0</c:v>
                </c:pt>
                <c:pt idx="2">
                  <c:v>h_31371</c:v>
                </c:pt>
                <c:pt idx="3">
                  <c:v>h_9885</c:v>
                </c:pt>
                <c:pt idx="4">
                  <c:v>h_73149</c:v>
                </c:pt>
                <c:pt idx="5">
                  <c:v>h_136115</c:v>
                </c:pt>
                <c:pt idx="6">
                  <c:v>h_250397</c:v>
                </c:pt>
                <c:pt idx="7">
                  <c:v>h_42273</c:v>
                </c:pt>
                <c:pt idx="8">
                  <c:v>h_182674</c:v>
                </c:pt>
                <c:pt idx="9">
                  <c:v>h_260965</c:v>
                </c:pt>
                <c:pt idx="10">
                  <c:v>h_153217</c:v>
                </c:pt>
                <c:pt idx="11">
                  <c:v>h_48342</c:v>
                </c:pt>
              </c:strCache>
            </c:strRef>
          </c:cat>
          <c:val>
            <c:numRef>
              <c:f>Лист1!$C$2:$C$13</c:f>
              <c:numCache>
                <c:formatCode>General</c:formatCode>
                <c:ptCount val="12"/>
                <c:pt idx="0">
                  <c:v>12955</c:v>
                </c:pt>
                <c:pt idx="1">
                  <c:v>5993</c:v>
                </c:pt>
                <c:pt idx="2">
                  <c:v>3876</c:v>
                </c:pt>
                <c:pt idx="3">
                  <c:v>1477</c:v>
                </c:pt>
                <c:pt idx="4">
                  <c:v>1036</c:v>
                </c:pt>
                <c:pt idx="5">
                  <c:v>810</c:v>
                </c:pt>
                <c:pt idx="6">
                  <c:v>1489</c:v>
                </c:pt>
                <c:pt idx="7">
                  <c:v>816</c:v>
                </c:pt>
                <c:pt idx="8">
                  <c:v>572</c:v>
                </c:pt>
                <c:pt idx="9">
                  <c:v>740</c:v>
                </c:pt>
                <c:pt idx="10">
                  <c:v>875</c:v>
                </c:pt>
                <c:pt idx="11">
                  <c:v>805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95-4F9A-8D95-A0C6A550E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012815"/>
        <c:axId val="495573567"/>
      </c:barChart>
      <c:catAx>
        <c:axId val="330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5573567"/>
        <c:crosses val="autoZero"/>
        <c:auto val="1"/>
        <c:lblAlgn val="ctr"/>
        <c:lblOffset val="100"/>
        <c:noMultiLvlLbl val="0"/>
      </c:catAx>
      <c:valAx>
        <c:axId val="495573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012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888410433070859E-2"/>
          <c:y val="2.9927286544827354E-2"/>
          <c:w val="0.90792408956692916"/>
          <c:h val="0.771272528834121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Фроды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Лист1!$A$2:$A$11</c:f>
              <c:strCache>
                <c:ptCount val="1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</c:strCache>
            </c:strRef>
          </c:cat>
          <c:val>
            <c:numRef>
              <c:f>Лист1!$B$2:$B$11</c:f>
              <c:numCache>
                <c:formatCode>General</c:formatCode>
                <c:ptCount val="10"/>
                <c:pt idx="0">
                  <c:v>4900</c:v>
                </c:pt>
                <c:pt idx="1">
                  <c:v>2900</c:v>
                </c:pt>
                <c:pt idx="2">
                  <c:v>3000</c:v>
                </c:pt>
                <c:pt idx="3">
                  <c:v>3000</c:v>
                </c:pt>
                <c:pt idx="4">
                  <c:v>3200</c:v>
                </c:pt>
                <c:pt idx="5">
                  <c:v>3500</c:v>
                </c:pt>
                <c:pt idx="6">
                  <c:v>3400</c:v>
                </c:pt>
                <c:pt idx="7">
                  <c:v>3300</c:v>
                </c:pt>
                <c:pt idx="8">
                  <c:v>3600</c:v>
                </c:pt>
                <c:pt idx="9">
                  <c:v>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95-4F9A-8D95-A0C6A550E9D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Не Фроды</c:v>
                </c:pt>
              </c:strCache>
            </c:strRef>
          </c:tx>
          <c:spPr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Лист1!$A$2:$A$11</c:f>
              <c:strCache>
                <c:ptCount val="1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</c:strCache>
            </c:strRef>
          </c:cat>
          <c:val>
            <c:numRef>
              <c:f>Лист1!$C$2:$C$11</c:f>
              <c:numCache>
                <c:formatCode>General</c:formatCode>
                <c:ptCount val="10"/>
                <c:pt idx="0">
                  <c:v>3731</c:v>
                </c:pt>
                <c:pt idx="1">
                  <c:v>2635</c:v>
                </c:pt>
                <c:pt idx="2">
                  <c:v>3040</c:v>
                </c:pt>
                <c:pt idx="3">
                  <c:v>3142</c:v>
                </c:pt>
                <c:pt idx="4">
                  <c:v>3141</c:v>
                </c:pt>
                <c:pt idx="5">
                  <c:v>3131</c:v>
                </c:pt>
                <c:pt idx="6">
                  <c:v>3133</c:v>
                </c:pt>
                <c:pt idx="7">
                  <c:v>3136</c:v>
                </c:pt>
                <c:pt idx="8">
                  <c:v>3155</c:v>
                </c:pt>
                <c:pt idx="9">
                  <c:v>3120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95-4F9A-8D95-A0C6A550E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012815"/>
        <c:axId val="495573567"/>
      </c:barChart>
      <c:catAx>
        <c:axId val="330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5573567"/>
        <c:crosses val="autoZero"/>
        <c:auto val="1"/>
        <c:lblAlgn val="ctr"/>
        <c:lblOffset val="100"/>
        <c:noMultiLvlLbl val="0"/>
      </c:catAx>
      <c:valAx>
        <c:axId val="495573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012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888410433070859E-2"/>
          <c:y val="2.9927286544827354E-2"/>
          <c:w val="0.90792408956692916"/>
          <c:h val="0.771272528834121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Фроды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Лист1!$A$2:$A$13</c:f>
              <c:strCache>
                <c:ptCount val="12"/>
                <c:pt idx="0">
                  <c:v>0 .. 5</c:v>
                </c:pt>
                <c:pt idx="1">
                  <c:v>6 .. 10</c:v>
                </c:pt>
                <c:pt idx="2">
                  <c:v>11 .. 15</c:v>
                </c:pt>
                <c:pt idx="3">
                  <c:v>16 .. 50</c:v>
                </c:pt>
                <c:pt idx="4">
                  <c:v>51 .. 100</c:v>
                </c:pt>
                <c:pt idx="5">
                  <c:v>101 .. 150</c:v>
                </c:pt>
                <c:pt idx="6">
                  <c:v>151 .. 200</c:v>
                </c:pt>
                <c:pt idx="7">
                  <c:v>201 .. 250</c:v>
                </c:pt>
                <c:pt idx="8">
                  <c:v>251 .. 500</c:v>
                </c:pt>
                <c:pt idx="9">
                  <c:v>501 .. 1000</c:v>
                </c:pt>
                <c:pt idx="10">
                  <c:v>1001 .. 5000</c:v>
                </c:pt>
                <c:pt idx="11">
                  <c:v>5000 и более</c:v>
                </c:pt>
              </c:strCache>
            </c:strRef>
          </c:cat>
          <c:val>
            <c:numRef>
              <c:f>Лист1!$B$2:$B$13</c:f>
              <c:numCache>
                <c:formatCode>General</c:formatCode>
                <c:ptCount val="12"/>
                <c:pt idx="0">
                  <c:v>13000</c:v>
                </c:pt>
                <c:pt idx="1">
                  <c:v>1100</c:v>
                </c:pt>
                <c:pt idx="2">
                  <c:v>900</c:v>
                </c:pt>
                <c:pt idx="3">
                  <c:v>3100</c:v>
                </c:pt>
                <c:pt idx="4">
                  <c:v>2100</c:v>
                </c:pt>
                <c:pt idx="5">
                  <c:v>600</c:v>
                </c:pt>
                <c:pt idx="6">
                  <c:v>300</c:v>
                </c:pt>
                <c:pt idx="7">
                  <c:v>1000</c:v>
                </c:pt>
                <c:pt idx="8">
                  <c:v>2700</c:v>
                </c:pt>
                <c:pt idx="9">
                  <c:v>3700</c:v>
                </c:pt>
                <c:pt idx="10">
                  <c:v>5700</c:v>
                </c:pt>
                <c:pt idx="11">
                  <c:v>5100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95-4F9A-8D95-A0C6A550E9D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Не Фроды</c:v>
                </c:pt>
              </c:strCache>
            </c:strRef>
          </c:tx>
          <c:spPr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Лист1!$A$2:$A$13</c:f>
              <c:strCache>
                <c:ptCount val="12"/>
                <c:pt idx="0">
                  <c:v>0 .. 5</c:v>
                </c:pt>
                <c:pt idx="1">
                  <c:v>6 .. 10</c:v>
                </c:pt>
                <c:pt idx="2">
                  <c:v>11 .. 15</c:v>
                </c:pt>
                <c:pt idx="3">
                  <c:v>16 .. 50</c:v>
                </c:pt>
                <c:pt idx="4">
                  <c:v>51 .. 100</c:v>
                </c:pt>
                <c:pt idx="5">
                  <c:v>101 .. 150</c:v>
                </c:pt>
                <c:pt idx="6">
                  <c:v>151 .. 200</c:v>
                </c:pt>
                <c:pt idx="7">
                  <c:v>201 .. 250</c:v>
                </c:pt>
                <c:pt idx="8">
                  <c:v>251 .. 500</c:v>
                </c:pt>
                <c:pt idx="9">
                  <c:v>501 .. 1000</c:v>
                </c:pt>
                <c:pt idx="10">
                  <c:v>1001 .. 5000</c:v>
                </c:pt>
                <c:pt idx="11">
                  <c:v>5000 и более</c:v>
                </c:pt>
              </c:strCache>
            </c:strRef>
          </c:cat>
          <c:val>
            <c:numRef>
              <c:f>Лист1!$C$2:$C$13</c:f>
              <c:numCache>
                <c:formatCode>General</c:formatCode>
                <c:ptCount val="12"/>
                <c:pt idx="0">
                  <c:v>13259</c:v>
                </c:pt>
                <c:pt idx="1">
                  <c:v>1231</c:v>
                </c:pt>
                <c:pt idx="2">
                  <c:v>858</c:v>
                </c:pt>
                <c:pt idx="3">
                  <c:v>3485</c:v>
                </c:pt>
                <c:pt idx="4">
                  <c:v>2901</c:v>
                </c:pt>
                <c:pt idx="5">
                  <c:v>1241</c:v>
                </c:pt>
                <c:pt idx="6">
                  <c:v>1068</c:v>
                </c:pt>
                <c:pt idx="7">
                  <c:v>815</c:v>
                </c:pt>
                <c:pt idx="8">
                  <c:v>2651</c:v>
                </c:pt>
                <c:pt idx="9">
                  <c:v>2656</c:v>
                </c:pt>
                <c:pt idx="10">
                  <c:v>5142</c:v>
                </c:pt>
                <c:pt idx="11">
                  <c:v>5008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95-4F9A-8D95-A0C6A550E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012815"/>
        <c:axId val="495573567"/>
      </c:barChart>
      <c:catAx>
        <c:axId val="330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5573567"/>
        <c:crosses val="autoZero"/>
        <c:auto val="1"/>
        <c:lblAlgn val="ctr"/>
        <c:lblOffset val="100"/>
        <c:noMultiLvlLbl val="0"/>
      </c:catAx>
      <c:valAx>
        <c:axId val="495573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012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888410433070859E-2"/>
          <c:y val="2.9927286544827354E-2"/>
          <c:w val="0.90792408956692916"/>
          <c:h val="0.6930891676784026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Есть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Фроды</c:v>
                </c:pt>
                <c:pt idx="1">
                  <c:v>Не фроды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45900</c:v>
                </c:pt>
                <c:pt idx="1">
                  <c:v>48062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CB-4574-AD41-4185BCA2164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Нет</c:v>
                </c:pt>
              </c:strCache>
            </c:strRef>
          </c:tx>
          <c:spPr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Фроды</c:v>
                </c:pt>
                <c:pt idx="1">
                  <c:v>Не фроды</c:v>
                </c:pt>
              </c:strCache>
            </c:strRef>
          </c:cat>
          <c:val>
            <c:numRef>
              <c:f>Лист1!$C$2:$C$3</c:f>
              <c:numCache>
                <c:formatCode>General</c:formatCode>
                <c:ptCount val="2"/>
                <c:pt idx="0">
                  <c:v>4100</c:v>
                </c:pt>
                <c:pt idx="1">
                  <c:v>1938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CB-4574-AD41-4185BCA216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33012815"/>
        <c:axId val="495573567"/>
      </c:barChart>
      <c:catAx>
        <c:axId val="330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5573567"/>
        <c:crosses val="autoZero"/>
        <c:auto val="1"/>
        <c:lblAlgn val="ctr"/>
        <c:lblOffset val="100"/>
        <c:noMultiLvlLbl val="0"/>
      </c:catAx>
      <c:valAx>
        <c:axId val="495573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012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74076736956221"/>
          <c:y val="0.84191389864374788"/>
          <c:w val="0.2558240179196215"/>
          <c:h val="0.122244245782937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02202098983007"/>
          <c:y val="3.6236673041108905E-2"/>
          <c:w val="0.90792408956692916"/>
          <c:h val="0.649292372413329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Фроды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Лист1!$A$2:$A$8</c:f>
              <c:strCache>
                <c:ptCount val="7"/>
                <c:pt idx="0">
                  <c:v>A</c:v>
                </c:pt>
                <c:pt idx="1">
                  <c:v>H</c:v>
                </c:pt>
                <c:pt idx="2">
                  <c:v>HH</c:v>
                </c:pt>
                <c:pt idx="3">
                  <c:v>S</c:v>
                </c:pt>
                <c:pt idx="4">
                  <c:v>SS</c:v>
                </c:pt>
                <c:pt idx="5">
                  <c:v>UH</c:v>
                </c:pt>
                <c:pt idx="6">
                  <c:v>US</c:v>
                </c:pt>
              </c:strCache>
            </c:strRef>
          </c:cat>
          <c:val>
            <c:numRef>
              <c:f>Лист1!$B$2:$B$8</c:f>
              <c:numCache>
                <c:formatCode>General</c:formatCode>
                <c:ptCount val="7"/>
                <c:pt idx="0">
                  <c:v>100</c:v>
                </c:pt>
                <c:pt idx="1">
                  <c:v>23400</c:v>
                </c:pt>
                <c:pt idx="2">
                  <c:v>1600</c:v>
                </c:pt>
                <c:pt idx="3">
                  <c:v>3600</c:v>
                </c:pt>
                <c:pt idx="4">
                  <c:v>15800</c:v>
                </c:pt>
                <c:pt idx="5">
                  <c:v>4800</c:v>
                </c:pt>
                <c:pt idx="6">
                  <c:v>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08-461D-9FEC-DCEC519CDFA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Не Фроды</c:v>
                </c:pt>
              </c:strCache>
            </c:strRef>
          </c:tx>
          <c:spPr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Лист1!$A$2:$A$8</c:f>
              <c:strCache>
                <c:ptCount val="7"/>
                <c:pt idx="0">
                  <c:v>A</c:v>
                </c:pt>
                <c:pt idx="1">
                  <c:v>H</c:v>
                </c:pt>
                <c:pt idx="2">
                  <c:v>HH</c:v>
                </c:pt>
                <c:pt idx="3">
                  <c:v>S</c:v>
                </c:pt>
                <c:pt idx="4">
                  <c:v>SS</c:v>
                </c:pt>
                <c:pt idx="5">
                  <c:v>UH</c:v>
                </c:pt>
                <c:pt idx="6">
                  <c:v>US</c:v>
                </c:pt>
              </c:strCache>
            </c:strRef>
          </c:cat>
          <c:val>
            <c:numRef>
              <c:f>Лист1!$C$2:$C$8</c:f>
              <c:numCache>
                <c:formatCode>General</c:formatCode>
                <c:ptCount val="7"/>
                <c:pt idx="0">
                  <c:v>219</c:v>
                </c:pt>
                <c:pt idx="1">
                  <c:v>30851</c:v>
                </c:pt>
                <c:pt idx="2">
                  <c:v>1682</c:v>
                </c:pt>
                <c:pt idx="3">
                  <c:v>2123</c:v>
                </c:pt>
                <c:pt idx="4">
                  <c:v>11441</c:v>
                </c:pt>
                <c:pt idx="5">
                  <c:v>3539</c:v>
                </c:pt>
                <c:pt idx="6">
                  <c:v>145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08-461D-9FEC-DCEC519CDF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012815"/>
        <c:axId val="495573567"/>
      </c:barChart>
      <c:catAx>
        <c:axId val="330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5573567"/>
        <c:crosses val="autoZero"/>
        <c:auto val="1"/>
        <c:lblAlgn val="ctr"/>
        <c:lblOffset val="100"/>
        <c:noMultiLvlLbl val="0"/>
      </c:catAx>
      <c:valAx>
        <c:axId val="495573567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012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416156416031553"/>
          <c:y val="0.83859655862959881"/>
          <c:w val="0.55431644023544369"/>
          <c:h val="0.124809466409900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Женщины</c:v>
                </c:pt>
              </c:strCache>
            </c:strRef>
          </c:tx>
          <c:spPr>
            <a:solidFill>
              <a:srgbClr val="EF3124"/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Фроды</c:v>
                </c:pt>
                <c:pt idx="1">
                  <c:v>Не фроды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20100</c:v>
                </c:pt>
                <c:pt idx="1">
                  <c:v>26477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D9-4DB8-B13F-DADA420A6509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Мужчины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Фроды</c:v>
                </c:pt>
                <c:pt idx="1">
                  <c:v>Не фроды</c:v>
                </c:pt>
              </c:strCache>
            </c:strRef>
          </c:cat>
          <c:val>
            <c:numRef>
              <c:f>Лист1!$C$2:$C$3</c:f>
              <c:numCache>
                <c:formatCode>General</c:formatCode>
                <c:ptCount val="2"/>
                <c:pt idx="0">
                  <c:v>29900</c:v>
                </c:pt>
                <c:pt idx="1">
                  <c:v>23523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D9-4DB8-B13F-DADA420A65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335599"/>
        <c:axId val="679860895"/>
      </c:barChart>
      <c:catAx>
        <c:axId val="442335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79860895"/>
        <c:crosses val="autoZero"/>
        <c:auto val="1"/>
        <c:lblAlgn val="ctr"/>
        <c:lblOffset val="100"/>
        <c:noMultiLvlLbl val="0"/>
      </c:catAx>
      <c:valAx>
        <c:axId val="679860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42335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888410433070859E-2"/>
          <c:y val="2.9927286544827354E-2"/>
          <c:w val="0.90792408956692916"/>
          <c:h val="0.771272528834121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Фроды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Лист1!$A$2:$A$21</c:f>
              <c:strCache>
                <c:ptCount val="20"/>
                <c:pt idx="0">
                  <c:v>h_322984</c:v>
                </c:pt>
                <c:pt idx="1">
                  <c:v>h_207821</c:v>
                </c:pt>
                <c:pt idx="2">
                  <c:v>h_38922</c:v>
                </c:pt>
                <c:pt idx="3">
                  <c:v>h_227442</c:v>
                </c:pt>
                <c:pt idx="4">
                  <c:v>h_115700</c:v>
                </c:pt>
                <c:pt idx="5">
                  <c:v>h_130224</c:v>
                </c:pt>
                <c:pt idx="6">
                  <c:v>h_30177</c:v>
                </c:pt>
                <c:pt idx="7">
                  <c:v>h_241494</c:v>
                </c:pt>
                <c:pt idx="8">
                  <c:v>h_145548</c:v>
                </c:pt>
                <c:pt idx="9">
                  <c:v>h_94168</c:v>
                </c:pt>
                <c:pt idx="10">
                  <c:v>h_191771</c:v>
                </c:pt>
                <c:pt idx="11">
                  <c:v>h_245144</c:v>
                </c:pt>
                <c:pt idx="12">
                  <c:v>h_315726</c:v>
                </c:pt>
                <c:pt idx="13">
                  <c:v>h_72382</c:v>
                </c:pt>
                <c:pt idx="14">
                  <c:v>h_87550</c:v>
                </c:pt>
                <c:pt idx="15">
                  <c:v>h_274228</c:v>
                </c:pt>
                <c:pt idx="16">
                  <c:v>h_100988</c:v>
                </c:pt>
                <c:pt idx="17">
                  <c:v>h_262546</c:v>
                </c:pt>
                <c:pt idx="18">
                  <c:v>h_53530</c:v>
                </c:pt>
                <c:pt idx="19">
                  <c:v>h_312333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9900</c:v>
                </c:pt>
                <c:pt idx="1">
                  <c:v>3400</c:v>
                </c:pt>
                <c:pt idx="2">
                  <c:v>2500</c:v>
                </c:pt>
                <c:pt idx="3">
                  <c:v>2200</c:v>
                </c:pt>
                <c:pt idx="4">
                  <c:v>2100</c:v>
                </c:pt>
                <c:pt idx="5">
                  <c:v>2100</c:v>
                </c:pt>
                <c:pt idx="6">
                  <c:v>1800</c:v>
                </c:pt>
                <c:pt idx="7">
                  <c:v>1700</c:v>
                </c:pt>
                <c:pt idx="8">
                  <c:v>1600</c:v>
                </c:pt>
                <c:pt idx="9">
                  <c:v>1600</c:v>
                </c:pt>
                <c:pt idx="10">
                  <c:v>1400</c:v>
                </c:pt>
                <c:pt idx="11">
                  <c:v>1400</c:v>
                </c:pt>
                <c:pt idx="12">
                  <c:v>1300</c:v>
                </c:pt>
                <c:pt idx="13">
                  <c:v>1200</c:v>
                </c:pt>
                <c:pt idx="14">
                  <c:v>1200</c:v>
                </c:pt>
                <c:pt idx="15">
                  <c:v>1100</c:v>
                </c:pt>
                <c:pt idx="16">
                  <c:v>900</c:v>
                </c:pt>
                <c:pt idx="17">
                  <c:v>900</c:v>
                </c:pt>
                <c:pt idx="18">
                  <c:v>800</c:v>
                </c:pt>
                <c:pt idx="19">
                  <c:v>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95-4F9A-8D95-A0C6A550E9D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Не Фроды</c:v>
                </c:pt>
              </c:strCache>
            </c:strRef>
          </c:tx>
          <c:spPr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Лист1!$A$2:$A$21</c:f>
              <c:strCache>
                <c:ptCount val="20"/>
                <c:pt idx="0">
                  <c:v>h_322984</c:v>
                </c:pt>
                <c:pt idx="1">
                  <c:v>h_207821</c:v>
                </c:pt>
                <c:pt idx="2">
                  <c:v>h_38922</c:v>
                </c:pt>
                <c:pt idx="3">
                  <c:v>h_227442</c:v>
                </c:pt>
                <c:pt idx="4">
                  <c:v>h_115700</c:v>
                </c:pt>
                <c:pt idx="5">
                  <c:v>h_130224</c:v>
                </c:pt>
                <c:pt idx="6">
                  <c:v>h_30177</c:v>
                </c:pt>
                <c:pt idx="7">
                  <c:v>h_241494</c:v>
                </c:pt>
                <c:pt idx="8">
                  <c:v>h_145548</c:v>
                </c:pt>
                <c:pt idx="9">
                  <c:v>h_94168</c:v>
                </c:pt>
                <c:pt idx="10">
                  <c:v>h_191771</c:v>
                </c:pt>
                <c:pt idx="11">
                  <c:v>h_245144</c:v>
                </c:pt>
                <c:pt idx="12">
                  <c:v>h_315726</c:v>
                </c:pt>
                <c:pt idx="13">
                  <c:v>h_72382</c:v>
                </c:pt>
                <c:pt idx="14">
                  <c:v>h_87550</c:v>
                </c:pt>
                <c:pt idx="15">
                  <c:v>h_274228</c:v>
                </c:pt>
                <c:pt idx="16">
                  <c:v>h_100988</c:v>
                </c:pt>
                <c:pt idx="17">
                  <c:v>h_262546</c:v>
                </c:pt>
                <c:pt idx="18">
                  <c:v>h_53530</c:v>
                </c:pt>
                <c:pt idx="19">
                  <c:v>h_312333</c:v>
                </c:pt>
              </c:strCache>
            </c:strRef>
          </c:cat>
          <c:val>
            <c:numRef>
              <c:f>Лист1!$C$2:$C$21</c:f>
              <c:numCache>
                <c:formatCode>General</c:formatCode>
                <c:ptCount val="20"/>
                <c:pt idx="0">
                  <c:v>10516</c:v>
                </c:pt>
                <c:pt idx="1">
                  <c:v>4568</c:v>
                </c:pt>
                <c:pt idx="2">
                  <c:v>1973</c:v>
                </c:pt>
                <c:pt idx="3">
                  <c:v>2478</c:v>
                </c:pt>
                <c:pt idx="4">
                  <c:v>1863</c:v>
                </c:pt>
                <c:pt idx="5">
                  <c:v>1481</c:v>
                </c:pt>
                <c:pt idx="6">
                  <c:v>2057</c:v>
                </c:pt>
                <c:pt idx="7">
                  <c:v>1401</c:v>
                </c:pt>
                <c:pt idx="8">
                  <c:v>1828</c:v>
                </c:pt>
                <c:pt idx="9">
                  <c:v>1545</c:v>
                </c:pt>
                <c:pt idx="10">
                  <c:v>1183</c:v>
                </c:pt>
                <c:pt idx="11">
                  <c:v>1234</c:v>
                </c:pt>
                <c:pt idx="12">
                  <c:v>1507</c:v>
                </c:pt>
                <c:pt idx="13">
                  <c:v>947</c:v>
                </c:pt>
                <c:pt idx="14">
                  <c:v>860</c:v>
                </c:pt>
                <c:pt idx="15">
                  <c:v>831</c:v>
                </c:pt>
                <c:pt idx="16">
                  <c:v>334</c:v>
                </c:pt>
                <c:pt idx="17">
                  <c:v>698</c:v>
                </c:pt>
                <c:pt idx="18">
                  <c:v>990</c:v>
                </c:pt>
                <c:pt idx="19">
                  <c:v>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95-4F9A-8D95-A0C6A550E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012815"/>
        <c:axId val="495573567"/>
      </c:barChart>
      <c:catAx>
        <c:axId val="330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5573567"/>
        <c:crosses val="autoZero"/>
        <c:auto val="1"/>
        <c:lblAlgn val="ctr"/>
        <c:lblOffset val="100"/>
        <c:noMultiLvlLbl val="0"/>
      </c:catAx>
      <c:valAx>
        <c:axId val="495573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012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888410433070859E-2"/>
          <c:y val="2.9927286544827354E-2"/>
          <c:w val="0.90792408956692916"/>
          <c:h val="0.771272528834121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Фроды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Лист1!$A$2:$A$24</c:f>
              <c:strCache>
                <c:ptCount val="23"/>
                <c:pt idx="0">
                  <c:v>h_0</c:v>
                </c:pt>
                <c:pt idx="1">
                  <c:v>h_136115</c:v>
                </c:pt>
                <c:pt idx="2">
                  <c:v>h_153217</c:v>
                </c:pt>
                <c:pt idx="3">
                  <c:v>h_161886</c:v>
                </c:pt>
                <c:pt idx="4">
                  <c:v>h_162999</c:v>
                </c:pt>
                <c:pt idx="5">
                  <c:v>h_182674</c:v>
                </c:pt>
                <c:pt idx="6">
                  <c:v>h_192942</c:v>
                </c:pt>
                <c:pt idx="7">
                  <c:v>h_206127</c:v>
                </c:pt>
                <c:pt idx="8">
                  <c:v>h_218651</c:v>
                </c:pt>
                <c:pt idx="9">
                  <c:v>h_2306</c:v>
                </c:pt>
                <c:pt idx="10">
                  <c:v>h_234392</c:v>
                </c:pt>
                <c:pt idx="11">
                  <c:v>h_249806</c:v>
                </c:pt>
                <c:pt idx="12">
                  <c:v>h_250397</c:v>
                </c:pt>
                <c:pt idx="13">
                  <c:v>h_260965</c:v>
                </c:pt>
                <c:pt idx="14">
                  <c:v>h_275880</c:v>
                </c:pt>
                <c:pt idx="15">
                  <c:v>h_307149</c:v>
                </c:pt>
                <c:pt idx="16">
                  <c:v>h_307950</c:v>
                </c:pt>
                <c:pt idx="17">
                  <c:v>h_309886</c:v>
                </c:pt>
                <c:pt idx="18">
                  <c:v>h_31371</c:v>
                </c:pt>
                <c:pt idx="19">
                  <c:v>h_42273</c:v>
                </c:pt>
                <c:pt idx="20">
                  <c:v>h_48342</c:v>
                </c:pt>
                <c:pt idx="21">
                  <c:v>h_73149</c:v>
                </c:pt>
                <c:pt idx="22">
                  <c:v>h_9885</c:v>
                </c:pt>
              </c:strCache>
            </c:strRef>
          </c:cat>
          <c:val>
            <c:numRef>
              <c:f>Лист1!$B$2:$B$24</c:f>
              <c:numCache>
                <c:formatCode>General</c:formatCode>
                <c:ptCount val="23"/>
                <c:pt idx="0">
                  <c:v>6200</c:v>
                </c:pt>
                <c:pt idx="1">
                  <c:v>1100</c:v>
                </c:pt>
                <c:pt idx="2">
                  <c:v>600</c:v>
                </c:pt>
                <c:pt idx="3">
                  <c:v>4100</c:v>
                </c:pt>
                <c:pt idx="4">
                  <c:v>600</c:v>
                </c:pt>
                <c:pt idx="5">
                  <c:v>900</c:v>
                </c:pt>
                <c:pt idx="6">
                  <c:v>600</c:v>
                </c:pt>
                <c:pt idx="7">
                  <c:v>700</c:v>
                </c:pt>
                <c:pt idx="8">
                  <c:v>600</c:v>
                </c:pt>
                <c:pt idx="9">
                  <c:v>800</c:v>
                </c:pt>
                <c:pt idx="10">
                  <c:v>900</c:v>
                </c:pt>
                <c:pt idx="11">
                  <c:v>3200</c:v>
                </c:pt>
                <c:pt idx="12">
                  <c:v>1000</c:v>
                </c:pt>
                <c:pt idx="13">
                  <c:v>1200</c:v>
                </c:pt>
                <c:pt idx="14">
                  <c:v>1000</c:v>
                </c:pt>
                <c:pt idx="15">
                  <c:v>1000</c:v>
                </c:pt>
                <c:pt idx="16">
                  <c:v>500</c:v>
                </c:pt>
                <c:pt idx="17">
                  <c:v>600</c:v>
                </c:pt>
                <c:pt idx="18">
                  <c:v>2000</c:v>
                </c:pt>
                <c:pt idx="19">
                  <c:v>1100</c:v>
                </c:pt>
                <c:pt idx="20">
                  <c:v>500</c:v>
                </c:pt>
                <c:pt idx="21">
                  <c:v>1100</c:v>
                </c:pt>
                <c:pt idx="22">
                  <c:v>1400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95-4F9A-8D95-A0C6A550E9D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Не Фроды</c:v>
                </c:pt>
              </c:strCache>
            </c:strRef>
          </c:tx>
          <c:spPr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Лист1!$A$2:$A$24</c:f>
              <c:strCache>
                <c:ptCount val="23"/>
                <c:pt idx="0">
                  <c:v>h_0</c:v>
                </c:pt>
                <c:pt idx="1">
                  <c:v>h_136115</c:v>
                </c:pt>
                <c:pt idx="2">
                  <c:v>h_153217</c:v>
                </c:pt>
                <c:pt idx="3">
                  <c:v>h_161886</c:v>
                </c:pt>
                <c:pt idx="4">
                  <c:v>h_162999</c:v>
                </c:pt>
                <c:pt idx="5">
                  <c:v>h_182674</c:v>
                </c:pt>
                <c:pt idx="6">
                  <c:v>h_192942</c:v>
                </c:pt>
                <c:pt idx="7">
                  <c:v>h_206127</c:v>
                </c:pt>
                <c:pt idx="8">
                  <c:v>h_218651</c:v>
                </c:pt>
                <c:pt idx="9">
                  <c:v>h_2306</c:v>
                </c:pt>
                <c:pt idx="10">
                  <c:v>h_234392</c:v>
                </c:pt>
                <c:pt idx="11">
                  <c:v>h_249806</c:v>
                </c:pt>
                <c:pt idx="12">
                  <c:v>h_250397</c:v>
                </c:pt>
                <c:pt idx="13">
                  <c:v>h_260965</c:v>
                </c:pt>
                <c:pt idx="14">
                  <c:v>h_275880</c:v>
                </c:pt>
                <c:pt idx="15">
                  <c:v>h_307149</c:v>
                </c:pt>
                <c:pt idx="16">
                  <c:v>h_307950</c:v>
                </c:pt>
                <c:pt idx="17">
                  <c:v>h_309886</c:v>
                </c:pt>
                <c:pt idx="18">
                  <c:v>h_31371</c:v>
                </c:pt>
                <c:pt idx="19">
                  <c:v>h_42273</c:v>
                </c:pt>
                <c:pt idx="20">
                  <c:v>h_48342</c:v>
                </c:pt>
                <c:pt idx="21">
                  <c:v>h_73149</c:v>
                </c:pt>
                <c:pt idx="22">
                  <c:v>h_9885</c:v>
                </c:pt>
              </c:strCache>
            </c:strRef>
          </c:cat>
          <c:val>
            <c:numRef>
              <c:f>Лист1!$C$2:$C$24</c:f>
              <c:numCache>
                <c:formatCode>General</c:formatCode>
                <c:ptCount val="23"/>
                <c:pt idx="0">
                  <c:v>4588</c:v>
                </c:pt>
                <c:pt idx="1">
                  <c:v>986</c:v>
                </c:pt>
                <c:pt idx="2">
                  <c:v>1114</c:v>
                </c:pt>
                <c:pt idx="3">
                  <c:v>4385</c:v>
                </c:pt>
                <c:pt idx="4">
                  <c:v>174</c:v>
                </c:pt>
                <c:pt idx="5">
                  <c:v>714</c:v>
                </c:pt>
                <c:pt idx="6">
                  <c:v>284</c:v>
                </c:pt>
                <c:pt idx="7">
                  <c:v>35</c:v>
                </c:pt>
                <c:pt idx="8">
                  <c:v>746</c:v>
                </c:pt>
                <c:pt idx="9">
                  <c:v>811</c:v>
                </c:pt>
                <c:pt idx="10">
                  <c:v>709</c:v>
                </c:pt>
                <c:pt idx="11">
                  <c:v>3632</c:v>
                </c:pt>
                <c:pt idx="12">
                  <c:v>1674</c:v>
                </c:pt>
                <c:pt idx="13">
                  <c:v>1046</c:v>
                </c:pt>
                <c:pt idx="14">
                  <c:v>729</c:v>
                </c:pt>
                <c:pt idx="15">
                  <c:v>2022</c:v>
                </c:pt>
                <c:pt idx="16">
                  <c:v>515</c:v>
                </c:pt>
                <c:pt idx="17">
                  <c:v>631</c:v>
                </c:pt>
                <c:pt idx="18">
                  <c:v>1761</c:v>
                </c:pt>
                <c:pt idx="19">
                  <c:v>1007</c:v>
                </c:pt>
                <c:pt idx="20">
                  <c:v>1034</c:v>
                </c:pt>
                <c:pt idx="21">
                  <c:v>1060</c:v>
                </c:pt>
                <c:pt idx="22">
                  <c:v>1688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95-4F9A-8D95-A0C6A550E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012815"/>
        <c:axId val="495573567"/>
      </c:barChart>
      <c:catAx>
        <c:axId val="330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5573567"/>
        <c:crosses val="autoZero"/>
        <c:auto val="1"/>
        <c:lblAlgn val="ctr"/>
        <c:lblOffset val="100"/>
        <c:noMultiLvlLbl val="0"/>
      </c:catAx>
      <c:valAx>
        <c:axId val="495573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012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888410433070859E-2"/>
          <c:y val="2.9927286544827354E-2"/>
          <c:w val="0.90792408956692916"/>
          <c:h val="0.771272528834121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Фроды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Лист1!$A$2:$A$21</c:f>
              <c:strCache>
                <c:ptCount val="20"/>
                <c:pt idx="0">
                  <c:v>h_322984</c:v>
                </c:pt>
                <c:pt idx="1">
                  <c:v>h_207821</c:v>
                </c:pt>
                <c:pt idx="2">
                  <c:v>h_115700</c:v>
                </c:pt>
                <c:pt idx="3">
                  <c:v>h_38922</c:v>
                </c:pt>
                <c:pt idx="4">
                  <c:v>h_227442</c:v>
                </c:pt>
                <c:pt idx="5">
                  <c:v>h_130224</c:v>
                </c:pt>
                <c:pt idx="6">
                  <c:v>h_30177</c:v>
                </c:pt>
                <c:pt idx="7">
                  <c:v>h_241494</c:v>
                </c:pt>
                <c:pt idx="8">
                  <c:v>h_145548</c:v>
                </c:pt>
                <c:pt idx="9">
                  <c:v>h_94168</c:v>
                </c:pt>
                <c:pt idx="10">
                  <c:v>h_191771</c:v>
                </c:pt>
                <c:pt idx="11">
                  <c:v>h_245144</c:v>
                </c:pt>
                <c:pt idx="12">
                  <c:v>h_315726</c:v>
                </c:pt>
                <c:pt idx="13">
                  <c:v>h_72382</c:v>
                </c:pt>
                <c:pt idx="14">
                  <c:v>h_87550</c:v>
                </c:pt>
                <c:pt idx="15">
                  <c:v>h_274228</c:v>
                </c:pt>
                <c:pt idx="16">
                  <c:v>h_100988</c:v>
                </c:pt>
                <c:pt idx="17">
                  <c:v>h_262546</c:v>
                </c:pt>
                <c:pt idx="18">
                  <c:v>h_53530</c:v>
                </c:pt>
                <c:pt idx="19">
                  <c:v>h_312333</c:v>
                </c:pt>
              </c:strCache>
            </c:strRef>
          </c:cat>
          <c:val>
            <c:numRef>
              <c:f>Лист1!$B$2:$B$21</c:f>
              <c:numCache>
                <c:formatCode>General</c:formatCode>
                <c:ptCount val="20"/>
                <c:pt idx="0">
                  <c:v>9200</c:v>
                </c:pt>
                <c:pt idx="1">
                  <c:v>3200</c:v>
                </c:pt>
                <c:pt idx="2">
                  <c:v>2700</c:v>
                </c:pt>
                <c:pt idx="3">
                  <c:v>2500</c:v>
                </c:pt>
                <c:pt idx="4">
                  <c:v>2200</c:v>
                </c:pt>
                <c:pt idx="5">
                  <c:v>2100</c:v>
                </c:pt>
                <c:pt idx="6">
                  <c:v>1800</c:v>
                </c:pt>
                <c:pt idx="7">
                  <c:v>1700</c:v>
                </c:pt>
                <c:pt idx="8">
                  <c:v>1600</c:v>
                </c:pt>
                <c:pt idx="9">
                  <c:v>1600</c:v>
                </c:pt>
                <c:pt idx="10">
                  <c:v>1400</c:v>
                </c:pt>
                <c:pt idx="11">
                  <c:v>1400</c:v>
                </c:pt>
                <c:pt idx="12">
                  <c:v>1300</c:v>
                </c:pt>
                <c:pt idx="13">
                  <c:v>1200</c:v>
                </c:pt>
                <c:pt idx="14">
                  <c:v>1200</c:v>
                </c:pt>
                <c:pt idx="15">
                  <c:v>1100</c:v>
                </c:pt>
                <c:pt idx="16">
                  <c:v>900</c:v>
                </c:pt>
                <c:pt idx="17">
                  <c:v>900</c:v>
                </c:pt>
                <c:pt idx="18">
                  <c:v>800</c:v>
                </c:pt>
                <c:pt idx="19">
                  <c:v>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95-4F9A-8D95-A0C6A550E9D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Не Фроды</c:v>
                </c:pt>
              </c:strCache>
            </c:strRef>
          </c:tx>
          <c:spPr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Лист1!$A$2:$A$21</c:f>
              <c:strCache>
                <c:ptCount val="20"/>
                <c:pt idx="0">
                  <c:v>h_322984</c:v>
                </c:pt>
                <c:pt idx="1">
                  <c:v>h_207821</c:v>
                </c:pt>
                <c:pt idx="2">
                  <c:v>h_115700</c:v>
                </c:pt>
                <c:pt idx="3">
                  <c:v>h_38922</c:v>
                </c:pt>
                <c:pt idx="4">
                  <c:v>h_227442</c:v>
                </c:pt>
                <c:pt idx="5">
                  <c:v>h_130224</c:v>
                </c:pt>
                <c:pt idx="6">
                  <c:v>h_30177</c:v>
                </c:pt>
                <c:pt idx="7">
                  <c:v>h_241494</c:v>
                </c:pt>
                <c:pt idx="8">
                  <c:v>h_145548</c:v>
                </c:pt>
                <c:pt idx="9">
                  <c:v>h_94168</c:v>
                </c:pt>
                <c:pt idx="10">
                  <c:v>h_191771</c:v>
                </c:pt>
                <c:pt idx="11">
                  <c:v>h_245144</c:v>
                </c:pt>
                <c:pt idx="12">
                  <c:v>h_315726</c:v>
                </c:pt>
                <c:pt idx="13">
                  <c:v>h_72382</c:v>
                </c:pt>
                <c:pt idx="14">
                  <c:v>h_87550</c:v>
                </c:pt>
                <c:pt idx="15">
                  <c:v>h_274228</c:v>
                </c:pt>
                <c:pt idx="16">
                  <c:v>h_100988</c:v>
                </c:pt>
                <c:pt idx="17">
                  <c:v>h_262546</c:v>
                </c:pt>
                <c:pt idx="18">
                  <c:v>h_53530</c:v>
                </c:pt>
                <c:pt idx="19">
                  <c:v>h_312333</c:v>
                </c:pt>
              </c:strCache>
            </c:strRef>
          </c:cat>
          <c:val>
            <c:numRef>
              <c:f>Лист1!$C$2:$C$21</c:f>
              <c:numCache>
                <c:formatCode>General</c:formatCode>
                <c:ptCount val="20"/>
                <c:pt idx="0">
                  <c:v>10438</c:v>
                </c:pt>
                <c:pt idx="1">
                  <c:v>4474</c:v>
                </c:pt>
                <c:pt idx="2">
                  <c:v>1924</c:v>
                </c:pt>
                <c:pt idx="3">
                  <c:v>1974</c:v>
                </c:pt>
                <c:pt idx="4">
                  <c:v>2485</c:v>
                </c:pt>
                <c:pt idx="5">
                  <c:v>1471</c:v>
                </c:pt>
                <c:pt idx="6">
                  <c:v>2057</c:v>
                </c:pt>
                <c:pt idx="7">
                  <c:v>1394</c:v>
                </c:pt>
                <c:pt idx="8">
                  <c:v>1828</c:v>
                </c:pt>
                <c:pt idx="9">
                  <c:v>1543</c:v>
                </c:pt>
                <c:pt idx="10">
                  <c:v>1183</c:v>
                </c:pt>
                <c:pt idx="11">
                  <c:v>1233</c:v>
                </c:pt>
                <c:pt idx="12">
                  <c:v>1511</c:v>
                </c:pt>
                <c:pt idx="13">
                  <c:v>943</c:v>
                </c:pt>
                <c:pt idx="14">
                  <c:v>863</c:v>
                </c:pt>
                <c:pt idx="15">
                  <c:v>829</c:v>
                </c:pt>
                <c:pt idx="16">
                  <c:v>334</c:v>
                </c:pt>
                <c:pt idx="17">
                  <c:v>699</c:v>
                </c:pt>
                <c:pt idx="18">
                  <c:v>999</c:v>
                </c:pt>
                <c:pt idx="19">
                  <c:v>855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95-4F9A-8D95-A0C6A550E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012815"/>
        <c:axId val="495573567"/>
      </c:barChart>
      <c:catAx>
        <c:axId val="330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5573567"/>
        <c:crosses val="autoZero"/>
        <c:auto val="1"/>
        <c:lblAlgn val="ctr"/>
        <c:lblOffset val="100"/>
        <c:noMultiLvlLbl val="0"/>
      </c:catAx>
      <c:valAx>
        <c:axId val="495573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012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888410433070859E-2"/>
          <c:y val="2.9927286544827354E-2"/>
          <c:w val="0.90792408956692916"/>
          <c:h val="0.771272528834121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Фроды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Лист1!$A$2:$A$28</c:f>
              <c:strCache>
                <c:ptCount val="27"/>
                <c:pt idx="0">
                  <c:v>GBRC</c:v>
                </c:pt>
                <c:pt idx="1">
                  <c:v>GBRG</c:v>
                </c:pt>
                <c:pt idx="2">
                  <c:v>GCRC</c:v>
                </c:pt>
                <c:pt idx="3">
                  <c:v>GCRG</c:v>
                </c:pt>
                <c:pt idx="4">
                  <c:v>GCRP</c:v>
                </c:pt>
                <c:pt idx="5">
                  <c:v>GDRC</c:v>
                </c:pt>
                <c:pt idx="6">
                  <c:v>GERC</c:v>
                </c:pt>
                <c:pt idx="7">
                  <c:v>GERG</c:v>
                </c:pt>
                <c:pt idx="8">
                  <c:v>GERP</c:v>
                </c:pt>
                <c:pt idx="9">
                  <c:v>GGRC</c:v>
                </c:pt>
                <c:pt idx="10">
                  <c:v>GGRG</c:v>
                </c:pt>
                <c:pt idx="11">
                  <c:v>GGRP</c:v>
                </c:pt>
                <c:pt idx="12">
                  <c:v>GTRC</c:v>
                </c:pt>
                <c:pt idx="13">
                  <c:v>GWRC</c:v>
                </c:pt>
                <c:pt idx="14">
                  <c:v>GWRP</c:v>
                </c:pt>
                <c:pt idx="15">
                  <c:v>SBRC</c:v>
                </c:pt>
                <c:pt idx="16">
                  <c:v>SBRG</c:v>
                </c:pt>
                <c:pt idx="17">
                  <c:v>SDRP</c:v>
                </c:pt>
                <c:pt idx="18">
                  <c:v>SERC</c:v>
                </c:pt>
                <c:pt idx="19">
                  <c:v>SERG</c:v>
                </c:pt>
                <c:pt idx="20">
                  <c:v>SERP</c:v>
                </c:pt>
                <c:pt idx="21">
                  <c:v>SGRG</c:v>
                </c:pt>
                <c:pt idx="22">
                  <c:v>SGRP</c:v>
                </c:pt>
                <c:pt idx="23">
                  <c:v>SHRG</c:v>
                </c:pt>
                <c:pt idx="24">
                  <c:v>SLRG</c:v>
                </c:pt>
                <c:pt idx="25">
                  <c:v>VDIG</c:v>
                </c:pt>
                <c:pt idx="26">
                  <c:v>VDII</c:v>
                </c:pt>
              </c:strCache>
            </c:strRef>
          </c:cat>
          <c:val>
            <c:numRef>
              <c:f>Лист1!$B$2:$B$28</c:f>
              <c:numCache>
                <c:formatCode>General</c:formatCode>
                <c:ptCount val="27"/>
                <c:pt idx="0">
                  <c:v>3100</c:v>
                </c:pt>
                <c:pt idx="1">
                  <c:v>200</c:v>
                </c:pt>
                <c:pt idx="2">
                  <c:v>1000</c:v>
                </c:pt>
                <c:pt idx="3">
                  <c:v>100</c:v>
                </c:pt>
                <c:pt idx="4">
                  <c:v>600</c:v>
                </c:pt>
                <c:pt idx="5">
                  <c:v>300</c:v>
                </c:pt>
                <c:pt idx="6">
                  <c:v>34300</c:v>
                </c:pt>
                <c:pt idx="7">
                  <c:v>900</c:v>
                </c:pt>
                <c:pt idx="8">
                  <c:v>300</c:v>
                </c:pt>
                <c:pt idx="9">
                  <c:v>3000</c:v>
                </c:pt>
                <c:pt idx="10">
                  <c:v>300</c:v>
                </c:pt>
                <c:pt idx="11">
                  <c:v>100</c:v>
                </c:pt>
                <c:pt idx="12">
                  <c:v>200</c:v>
                </c:pt>
                <c:pt idx="13">
                  <c:v>200</c:v>
                </c:pt>
                <c:pt idx="14">
                  <c:v>400</c:v>
                </c:pt>
                <c:pt idx="15">
                  <c:v>100</c:v>
                </c:pt>
                <c:pt idx="16">
                  <c:v>400</c:v>
                </c:pt>
                <c:pt idx="17">
                  <c:v>100</c:v>
                </c:pt>
                <c:pt idx="18">
                  <c:v>300</c:v>
                </c:pt>
                <c:pt idx="19">
                  <c:v>2100</c:v>
                </c:pt>
                <c:pt idx="20">
                  <c:v>700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95-4F9A-8D95-A0C6A550E9D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Не Фроды</c:v>
                </c:pt>
              </c:strCache>
            </c:strRef>
          </c:tx>
          <c:spPr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Лист1!$A$2:$A$28</c:f>
              <c:strCache>
                <c:ptCount val="27"/>
                <c:pt idx="0">
                  <c:v>GBRC</c:v>
                </c:pt>
                <c:pt idx="1">
                  <c:v>GBRG</c:v>
                </c:pt>
                <c:pt idx="2">
                  <c:v>GCRC</c:v>
                </c:pt>
                <c:pt idx="3">
                  <c:v>GCRG</c:v>
                </c:pt>
                <c:pt idx="4">
                  <c:v>GCRP</c:v>
                </c:pt>
                <c:pt idx="5">
                  <c:v>GDRC</c:v>
                </c:pt>
                <c:pt idx="6">
                  <c:v>GERC</c:v>
                </c:pt>
                <c:pt idx="7">
                  <c:v>GERG</c:v>
                </c:pt>
                <c:pt idx="8">
                  <c:v>GERP</c:v>
                </c:pt>
                <c:pt idx="9">
                  <c:v>GGRC</c:v>
                </c:pt>
                <c:pt idx="10">
                  <c:v>GGRG</c:v>
                </c:pt>
                <c:pt idx="11">
                  <c:v>GGRP</c:v>
                </c:pt>
                <c:pt idx="12">
                  <c:v>GTRC</c:v>
                </c:pt>
                <c:pt idx="13">
                  <c:v>GWRC</c:v>
                </c:pt>
                <c:pt idx="14">
                  <c:v>GWRP</c:v>
                </c:pt>
                <c:pt idx="15">
                  <c:v>SBRC</c:v>
                </c:pt>
                <c:pt idx="16">
                  <c:v>SBRG</c:v>
                </c:pt>
                <c:pt idx="17">
                  <c:v>SDRP</c:v>
                </c:pt>
                <c:pt idx="18">
                  <c:v>SERC</c:v>
                </c:pt>
                <c:pt idx="19">
                  <c:v>SERG</c:v>
                </c:pt>
                <c:pt idx="20">
                  <c:v>SERP</c:v>
                </c:pt>
                <c:pt idx="21">
                  <c:v>SGRG</c:v>
                </c:pt>
                <c:pt idx="22">
                  <c:v>SGRP</c:v>
                </c:pt>
                <c:pt idx="23">
                  <c:v>SHRG</c:v>
                </c:pt>
                <c:pt idx="24">
                  <c:v>SLRG</c:v>
                </c:pt>
                <c:pt idx="25">
                  <c:v>VDIG</c:v>
                </c:pt>
                <c:pt idx="26">
                  <c:v>VDII</c:v>
                </c:pt>
              </c:strCache>
            </c:strRef>
          </c:cat>
          <c:val>
            <c:numRef>
              <c:f>Лист1!$C$2:$C$28</c:f>
              <c:numCache>
                <c:formatCode>General</c:formatCode>
                <c:ptCount val="27"/>
                <c:pt idx="0">
                  <c:v>2870</c:v>
                </c:pt>
                <c:pt idx="1">
                  <c:v>183</c:v>
                </c:pt>
                <c:pt idx="2">
                  <c:v>1374</c:v>
                </c:pt>
                <c:pt idx="3">
                  <c:v>23</c:v>
                </c:pt>
                <c:pt idx="4">
                  <c:v>9</c:v>
                </c:pt>
                <c:pt idx="5">
                  <c:v>1582</c:v>
                </c:pt>
                <c:pt idx="6">
                  <c:v>30529</c:v>
                </c:pt>
                <c:pt idx="7">
                  <c:v>904</c:v>
                </c:pt>
                <c:pt idx="8">
                  <c:v>194</c:v>
                </c:pt>
                <c:pt idx="9">
                  <c:v>4572</c:v>
                </c:pt>
                <c:pt idx="10">
                  <c:v>206</c:v>
                </c:pt>
                <c:pt idx="11">
                  <c:v>103</c:v>
                </c:pt>
                <c:pt idx="12">
                  <c:v>373</c:v>
                </c:pt>
                <c:pt idx="13">
                  <c:v>842</c:v>
                </c:pt>
                <c:pt idx="14">
                  <c:v>8</c:v>
                </c:pt>
                <c:pt idx="15">
                  <c:v>32</c:v>
                </c:pt>
                <c:pt idx="16">
                  <c:v>194</c:v>
                </c:pt>
                <c:pt idx="17">
                  <c:v>71</c:v>
                </c:pt>
                <c:pt idx="18">
                  <c:v>234</c:v>
                </c:pt>
                <c:pt idx="19">
                  <c:v>1929</c:v>
                </c:pt>
                <c:pt idx="20">
                  <c:v>626</c:v>
                </c:pt>
                <c:pt idx="21">
                  <c:v>137</c:v>
                </c:pt>
                <c:pt idx="22">
                  <c:v>170</c:v>
                </c:pt>
                <c:pt idx="23">
                  <c:v>16</c:v>
                </c:pt>
                <c:pt idx="24">
                  <c:v>31</c:v>
                </c:pt>
                <c:pt idx="25">
                  <c:v>280</c:v>
                </c:pt>
                <c:pt idx="26">
                  <c:v>747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95-4F9A-8D95-A0C6A550E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012815"/>
        <c:axId val="495573567"/>
      </c:barChart>
      <c:catAx>
        <c:axId val="330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5573567"/>
        <c:crosses val="autoZero"/>
        <c:auto val="1"/>
        <c:lblAlgn val="ctr"/>
        <c:lblOffset val="100"/>
        <c:noMultiLvlLbl val="0"/>
      </c:catAx>
      <c:valAx>
        <c:axId val="495573567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012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C9A03B-9EED-40DF-8D0F-783302C17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4C84FD-A2FC-421E-A9F5-BE61CA98F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3C811-F9A1-497C-A42A-6D4C4210A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CD17A-2722-4A8B-A284-B0E1E86D0C2B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1BB0E1-CBB0-49CB-B844-8ABC7DDAD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0CCAEB-5F27-45C8-94C7-1BD70186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2CC74-FDF0-4988-B61E-9C5C286C8F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2151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A1B017-074C-406B-B747-A739B170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B18467-2DE7-4412-912B-E506038E3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D4C738-5A5A-4FCD-8966-56C7DFEED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CD17A-2722-4A8B-A284-B0E1E86D0C2B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AF1F1D-3136-44A5-A8B3-4AE2B7849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D223E6-E0BD-40B3-93D5-C95BEF93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2CC74-FDF0-4988-B61E-9C5C286C8F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64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8BA8C6B-DB6E-479D-8ACA-036B98D580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3B80182-5F6B-494E-B6B4-816ACC9F1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AFB49B-9B44-4045-8295-BEC8280E9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CD17A-2722-4A8B-A284-B0E1E86D0C2B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084A89-6AA4-4C7E-A520-E1C0129A7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DC13B3-C157-4961-8FA8-662E1084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2CC74-FDF0-4988-B61E-9C5C286C8F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811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4733F-28AA-48B4-BE96-ADF23F7E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40C77B-470B-4DD0-B1A8-524ED248C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2793EC-0B3A-4A26-8DF6-BFDE8EB8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CD17A-2722-4A8B-A284-B0E1E86D0C2B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3895D5-859B-4FA2-B167-1AE024726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6AF347-C0F5-4796-8018-45D6C3855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2CC74-FDF0-4988-B61E-9C5C286C8F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61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B143AA-3006-4F3A-8A76-492C7C480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24F435-34C8-4B37-B371-946627506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CFC2E9-F132-414D-B92E-F55D52D3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CD17A-2722-4A8B-A284-B0E1E86D0C2B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F80B8F-40E1-4C98-8CB8-1A302C60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190F6D-E7C1-47E3-9E95-C5B3D5937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2CC74-FDF0-4988-B61E-9C5C286C8F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7783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69659F-D09D-4D5C-A107-05600326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9019C1-5B25-42C7-817D-CE9E04E1B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6B2B162-D5D4-4925-9725-2F8C76637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B4BA05-022E-4C12-A3A5-D2BD2612A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CD17A-2722-4A8B-A284-B0E1E86D0C2B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7D9228-2E73-4F79-90FD-0D26C9E24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1B6A60-CD79-4649-A237-51D099A7F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2CC74-FDF0-4988-B61E-9C5C286C8F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0116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52525B-DB59-4A3C-9038-D9FC68F72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8E28E9-47E7-436F-BC34-FEB04F722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F87D3B-D20B-4E18-89CA-B0C0DFADC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9957BEC-276B-4727-A61C-042067B1B1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B79F13E-2645-4420-9BD8-4FEED90BD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D3F7057-AAA4-4A67-90C7-1C3AA88B1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CD17A-2722-4A8B-A284-B0E1E86D0C2B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96EBFE1-0268-496A-AB6A-A2F3973C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71C5A4D-B755-4A7F-A496-4DBFB832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2CC74-FDF0-4988-B61E-9C5C286C8F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710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1482D8-91ED-4C4F-B989-609CF665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9A6F518-BBAB-4A2F-BDD4-2F9E7305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CD17A-2722-4A8B-A284-B0E1E86D0C2B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35DFE9-45A2-427D-ABE5-97661559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1A811E-E7F6-4FDC-94E1-768794303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2CC74-FDF0-4988-B61E-9C5C286C8F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699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BBADF60-AE62-4E5E-967F-47BD022CE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CD17A-2722-4A8B-A284-B0E1E86D0C2B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D85B43F-207A-4311-84C0-AFEB15EE1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0944CA8-0505-4220-8C18-6C01264D0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2CC74-FDF0-4988-B61E-9C5C286C8F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5822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A401D6-9C1B-4782-8FC1-E232BC16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D8F720-EEE0-4FD3-9329-262F04AFF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767AB-7EDE-4E15-8C96-452752FF5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3DF5F3-D743-44F4-BE98-366CD9B95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CD17A-2722-4A8B-A284-B0E1E86D0C2B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934850A-D024-43A4-BEA3-AC02857E0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2A7F0E-239D-48BE-A0BA-BD7951C6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2CC74-FDF0-4988-B61E-9C5C286C8F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2309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7654A8-0833-428B-9D20-E59868A92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969D91B-9F0E-4E60-9BE7-AA3AA33D98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3DD7EC-856C-458F-BA9C-61B4B9948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92A199-92B7-4BF9-B1A1-959E66C64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CD17A-2722-4A8B-A284-B0E1E86D0C2B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1D478E-BAB8-486A-B6C0-8A9A91853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15B157-9AE4-477B-B776-ACDAEAD9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2CC74-FDF0-4988-B61E-9C5C286C8F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779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43179A-A773-4E00-AFCF-F125AE3C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F5494C-AF46-4E06-9BD2-685696226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397AEB-0E18-49B5-AA65-D45E57E63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CD17A-2722-4A8B-A284-B0E1E86D0C2B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13D7DA-FCD4-43A3-959F-FA25F6EEF0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1E9010-73AF-475E-B17E-8CD7E1DD3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2CC74-FDF0-4988-B61E-9C5C286C8F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0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nki.ru/news/columnists/?id=7895685" TargetMode="External"/><Relationship Id="rId2" Type="http://schemas.openxmlformats.org/officeDocument/2006/relationships/hyperlink" Target="https://www.klerk.ru/bank/articles/433159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ns.online/articles/Kreditnie-moshenniki-stali-izobretatelnee-2017-03-10/" TargetMode="External"/><Relationship Id="rId5" Type="http://schemas.openxmlformats.org/officeDocument/2006/relationships/hyperlink" Target="https://www.kommersant.ru/doc/3541944" TargetMode="External"/><Relationship Id="rId4" Type="http://schemas.openxmlformats.org/officeDocument/2006/relationships/hyperlink" Target="https://analyticstraining.com/pricing-for-analytical-tools-in-india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lerk.ru/bank/articles/433159/" TargetMode="External"/><Relationship Id="rId2" Type="http://schemas.openxmlformats.org/officeDocument/2006/relationships/hyperlink" Target="https://www.banki.ru/news/lenta/?id=1086770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zakonprost.ru/content/base/part/11175" TargetMode="External"/><Relationship Id="rId4" Type="http://schemas.openxmlformats.org/officeDocument/2006/relationships/hyperlink" Target="http://www.antegra.ru/news/experts/_det-experts/4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chart" Target="../charts/chart2.xml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A2C318-AB23-4EB5-AB04-92CDE7DDC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69" y="322729"/>
            <a:ext cx="11618260" cy="65352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ECB66E-462A-4D19-AAE8-3490ED274AE8}"/>
              </a:ext>
            </a:extLst>
          </p:cNvPr>
          <p:cNvSpPr/>
          <p:nvPr/>
        </p:nvSpPr>
        <p:spPr>
          <a:xfrm>
            <a:off x="-1" y="4590275"/>
            <a:ext cx="12192000" cy="2267726"/>
          </a:xfrm>
          <a:prstGeom prst="rect">
            <a:avLst/>
          </a:prstGeom>
          <a:solidFill>
            <a:srgbClr val="BFBFB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3685B1C-86D8-4DCC-9446-3CFDC722E1B1}"/>
              </a:ext>
            </a:extLst>
          </p:cNvPr>
          <p:cNvSpPr/>
          <p:nvPr/>
        </p:nvSpPr>
        <p:spPr>
          <a:xfrm>
            <a:off x="0" y="4669463"/>
            <a:ext cx="12192000" cy="762000"/>
          </a:xfrm>
          <a:prstGeom prst="rect">
            <a:avLst/>
          </a:prstGeom>
          <a:solidFill>
            <a:srgbClr val="1F334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83573-0634-4C36-A008-5140EB4E3E8B}"/>
              </a:ext>
            </a:extLst>
          </p:cNvPr>
          <p:cNvSpPr txBox="1"/>
          <p:nvPr/>
        </p:nvSpPr>
        <p:spPr>
          <a:xfrm>
            <a:off x="1219198" y="4757254"/>
            <a:ext cx="25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Белоключевский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Роман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9A6B2-36EF-4148-BAC7-95DF95A9EAEC}"/>
              </a:ext>
            </a:extLst>
          </p:cNvPr>
          <p:cNvSpPr txBox="1"/>
          <p:nvPr/>
        </p:nvSpPr>
        <p:spPr>
          <a:xfrm>
            <a:off x="3758584" y="4756214"/>
            <a:ext cx="25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Бельков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Олег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51532-16AF-4B82-B50D-3D1754CF4ECF}"/>
              </a:ext>
            </a:extLst>
          </p:cNvPr>
          <p:cNvSpPr txBox="1"/>
          <p:nvPr/>
        </p:nvSpPr>
        <p:spPr>
          <a:xfrm>
            <a:off x="6297970" y="4761149"/>
            <a:ext cx="25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Обидин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Андрей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53E55-2820-422A-8769-C102DCC0F914}"/>
              </a:ext>
            </a:extLst>
          </p:cNvPr>
          <p:cNvSpPr txBox="1"/>
          <p:nvPr/>
        </p:nvSpPr>
        <p:spPr>
          <a:xfrm>
            <a:off x="8837356" y="4755868"/>
            <a:ext cx="25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Царев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Александр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C1BDED1-DF43-49DF-A4AC-57742EC5312E}"/>
              </a:ext>
            </a:extLst>
          </p:cNvPr>
          <p:cNvSpPr/>
          <p:nvPr/>
        </p:nvSpPr>
        <p:spPr>
          <a:xfrm>
            <a:off x="-2" y="-13913"/>
            <a:ext cx="12192001" cy="278799"/>
          </a:xfrm>
          <a:prstGeom prst="rect">
            <a:avLst/>
          </a:prstGeom>
          <a:solidFill>
            <a:srgbClr val="1F3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FD5F21-8B2F-4412-83DE-E60E311C58E1}"/>
              </a:ext>
            </a:extLst>
          </p:cNvPr>
          <p:cNvSpPr txBox="1"/>
          <p:nvPr/>
        </p:nvSpPr>
        <p:spPr>
          <a:xfrm>
            <a:off x="-142746" y="-59180"/>
            <a:ext cx="136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BTECH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90DBC-1192-4BFA-9BF6-66B058E0C48D}"/>
              </a:ext>
            </a:extLst>
          </p:cNvPr>
          <p:cNvSpPr txBox="1"/>
          <p:nvPr/>
        </p:nvSpPr>
        <p:spPr>
          <a:xfrm>
            <a:off x="2488891" y="663212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Пришел, увидел, проанализировал, внедрил</a:t>
            </a:r>
            <a:r>
              <a:rPr lang="ru-RU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57CA813E-A7E9-4C30-9E36-F4DA5251EDA8}"/>
              </a:ext>
            </a:extLst>
          </p:cNvPr>
          <p:cNvCxnSpPr>
            <a:cxnSpLocks/>
          </p:cNvCxnSpPr>
          <p:nvPr/>
        </p:nvCxnSpPr>
        <p:spPr>
          <a:xfrm>
            <a:off x="2914342" y="648752"/>
            <a:ext cx="6555016" cy="0"/>
          </a:xfrm>
          <a:prstGeom prst="line">
            <a:avLst/>
          </a:prstGeom>
          <a:ln>
            <a:solidFill>
              <a:srgbClr val="1F33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74BFC9-E2F0-434B-8687-06A8276E9356}"/>
              </a:ext>
            </a:extLst>
          </p:cNvPr>
          <p:cNvSpPr txBox="1"/>
          <p:nvPr/>
        </p:nvSpPr>
        <p:spPr>
          <a:xfrm>
            <a:off x="2778271" y="222025"/>
            <a:ext cx="136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ДЕВИЗ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1873E-1E16-410F-8592-614DDBCAB0BF}"/>
              </a:ext>
            </a:extLst>
          </p:cNvPr>
          <p:cNvSpPr txBox="1"/>
          <p:nvPr/>
        </p:nvSpPr>
        <p:spPr>
          <a:xfrm>
            <a:off x="2400298" y="5590733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МГПУ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Бизнес-информатика</a:t>
            </a:r>
          </a:p>
        </p:txBody>
      </p:sp>
    </p:spTree>
    <p:extLst>
      <p:ext uri="{BB962C8B-B14F-4D97-AF65-F5344CB8AC3E}">
        <p14:creationId xmlns:p14="http://schemas.microsoft.com/office/powerpoint/2010/main" val="993205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CFAFA833-90F6-47EF-B48A-E04BDBA2AAF2}"/>
              </a:ext>
            </a:extLst>
          </p:cNvPr>
          <p:cNvSpPr/>
          <p:nvPr/>
        </p:nvSpPr>
        <p:spPr>
          <a:xfrm>
            <a:off x="5355973" y="2170146"/>
            <a:ext cx="6739108" cy="309422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A2A4A-3045-4891-888C-B88F69AA0EFF}"/>
              </a:ext>
            </a:extLst>
          </p:cNvPr>
          <p:cNvSpPr txBox="1"/>
          <p:nvPr/>
        </p:nvSpPr>
        <p:spPr>
          <a:xfrm>
            <a:off x="267189" y="313684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Матрица рисков </a:t>
            </a:r>
          </a:p>
        </p:txBody>
      </p:sp>
      <p:sp>
        <p:nvSpPr>
          <p:cNvPr id="8" name="AutoShape 8" descr="data:image/png;base64,iVBORw0KGgoAAAANSUhEUgAAAOEAAADhCAMAAAAJbSJIAAAAilBMVEX////uMSTtGgDuIAv/+vr6xcLuKBjuLR/zdm/uLR7tJRTtIhDuKhvtEADtGwDvQzj96+r2o5/2nZn83dz96Of4tLHwSkDxXFT+8O/zgHv1ko34urfze3T2pKD0jYj6ysfxWE771tTvOCzxX1jxa2X6z83xZV7wT0b3rar72tnvNir5xsP0h4HvQDX33OiVAAAD3UlEQVR4nO3c6VbiQBAFYLKQsKSjKAgKCjq44PL+rzcoDuZ2EhImDWVx7veTceZUDZXOpdPYahERERERERERERERERERERERERERERERERHR/wvv29P2KpQu42Aen1KTpr4JlvfSpRxEuDSJt5GYjnQ1BxB+9LwfwbN0Pe4tIi+rv5QuyLWL1ENmJF2SW+fGatCLk9NaUt97dodecCtdlEth7i1cv4mxdFUuvQT5Dj3/Tbosh87igg6TJ+my3LksGNLP5XQiXZgzd/l15muteZEuzJlu0ZCu15or6cJcmfuFDa7H9FK6NEc6UUmHvRvp0twI4VaRHdj4Vbo2N6bZSBrDjcN/lC7OiXGS6cnAnSOaSRfnAoTu9V3+KvsmpqcQv2+zl2Ewag362Q6n0uU5gBfepDWE9/SPdHnNXeYagjE9geR2A9sznx/sL7JjegLJLbaG1HpX9Se3OQzp+Os1uDLVJzdIbN8jCWOqPbmFELq/lxUcU0+4xIYgsXUX369+wJjqTm7jbtG6CWOqO7nhNun23oe7Gr7m5AYJrTvevg6rqerkBhdc5uYOY6o5ua2Kh7SF2dQz54I1NgN7bJkhtbKp4v19r2RIrQtUb3KbF93uN6wx1ZrcZtnEBkNqjanW5IaJzfqYBKup1uQGic3+qGuNqc7kBoltm0n/gZu+zuQ2gXcp91kextQzIiU2NMAW7Ls6ZlOVyQ0SW25IrdU0Gef/gd9utXtIc2OqL7nhU9E0v2k4hJtJX19ygz0273XWsc2yf+7FZ9IF7+vNeiqaRLYEf8CspEveU+lT0TK9O+mS9xOWPdgupe0A0cg+qFfNzKWL3gsktnoiVadq80cRa1C154aJrSZVya3wHFsVTXtuJefYqihKbiXn2Koo2nNLqrspoie5WefYcnktC8dUy54bJradZd/DFaslueGh7ort3gdYdaMjldjQCE7qVRy2wM/Bvo7ktoDEVnFgBncVdSQ3rLnyuPoz/H+oOOeGic2vimL4RYVAw3eFMLEFVT+O26pdBXtuuP5H15V/YQn5wAyPUGMzA3wgUf1t0TY+g/v9Yzp5D9Lt4lHrIPfPhZj40Z2GpaY1HZv+5mKs9WDwehOB4r55ah+8NleGN56f1L2qHj/nOjIPF3o+PH2ZL00/qveAPkkC09H4BHEy+Kg3daOzF/0nhYmIiIiIiIiI6MjC5qRb2G3hB02ZX/3b+PY/kpgX96S72CUs+q1l++pKd7ELO2SH7FAeO2SH7FAeO6wlke5iJ7858yDdxE7DdnPKjmQQERERERERERERERERERERERERERERERERHdtfz3IwtzR3rS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182287"/>
              </p:ext>
            </p:extLst>
          </p:nvPr>
        </p:nvGraphicFramePr>
        <p:xfrm>
          <a:off x="5439504" y="2320150"/>
          <a:ext cx="6582162" cy="28397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91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1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373"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Риск</a:t>
                      </a:r>
                    </a:p>
                  </a:txBody>
                  <a:tcPr>
                    <a:solidFill>
                      <a:srgbClr val="EF312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Решение</a:t>
                      </a:r>
                    </a:p>
                  </a:txBody>
                  <a:tcPr>
                    <a:solidFill>
                      <a:srgbClr val="EF31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766">
                <a:tc>
                  <a:txBody>
                    <a:bodyPr/>
                    <a:lstStyle/>
                    <a:p>
                      <a:r>
                        <a:rPr lang="ru-RU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Низкий спрос и недоверие клиентов к</a:t>
                      </a:r>
                      <a:r>
                        <a:rPr lang="ru-RU" sz="11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прикреплению своих аккаунтов</a:t>
                      </a:r>
                      <a:endParaRPr lang="ru-RU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Добровольное</a:t>
                      </a:r>
                      <a:r>
                        <a:rPr lang="ru-RU" sz="11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прикрепление аккаунта в соц. сети. Мотивация повышенным уровнем доверия к заявке.</a:t>
                      </a:r>
                      <a:endParaRPr lang="ru-RU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236">
                <a:tc>
                  <a:txBody>
                    <a:bodyPr/>
                    <a:lstStyle/>
                    <a:p>
                      <a:r>
                        <a:rPr lang="ru-RU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Ошибки</a:t>
                      </a:r>
                      <a:r>
                        <a:rPr lang="ru-RU" sz="11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в распознавании внешних данных</a:t>
                      </a:r>
                      <a:endParaRPr lang="ru-RU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ru-RU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Пользователь сам привязывает аккаунт и подтверждает его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274">
                <a:tc>
                  <a:txBody>
                    <a:bodyPr/>
                    <a:lstStyle/>
                    <a:p>
                      <a:r>
                        <a:rPr lang="ru-RU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Репутационные риски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Первоначальное тестирование на нескольких банках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274">
                <a:tc>
                  <a:txBody>
                    <a:bodyPr/>
                    <a:lstStyle/>
                    <a:p>
                      <a:r>
                        <a:rPr lang="ru-RU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Привязка фейковых аккаунтов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Система проверяет аккаунт на соответствие реальному портрету клиента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766">
                <a:tc>
                  <a:txBody>
                    <a:bodyPr/>
                    <a:lstStyle/>
                    <a:p>
                      <a:r>
                        <a:rPr lang="ru-RU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 Пропущенные </a:t>
                      </a:r>
                      <a:r>
                        <a:rPr lang="ru-RU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дедлайны</a:t>
                      </a:r>
                      <a:r>
                        <a:rPr lang="ru-RU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и плохая координация на разных этапах внедрения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Динамический</a:t>
                      </a:r>
                      <a:r>
                        <a:rPr lang="ru-RU" sz="11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план внедрения с еженедельным отчетом о выполнении</a:t>
                      </a:r>
                      <a:endParaRPr lang="ru-RU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1" name="Группа 10"/>
          <p:cNvGrpSpPr/>
          <p:nvPr/>
        </p:nvGrpSpPr>
        <p:grpSpPr>
          <a:xfrm>
            <a:off x="493024" y="1451500"/>
            <a:ext cx="4531705" cy="4573805"/>
            <a:chOff x="191069" y="805218"/>
            <a:chExt cx="5406876" cy="5407618"/>
          </a:xfrm>
        </p:grpSpPr>
        <p:sp>
          <p:nvSpPr>
            <p:cNvPr id="28" name="Прямоугольник 27"/>
            <p:cNvSpPr/>
            <p:nvPr/>
          </p:nvSpPr>
          <p:spPr>
            <a:xfrm>
              <a:off x="191069" y="805218"/>
              <a:ext cx="5400000" cy="5400000"/>
            </a:xfrm>
            <a:prstGeom prst="rect">
              <a:avLst/>
            </a:prstGeom>
            <a:solidFill>
              <a:srgbClr val="EF3729"/>
            </a:solidFill>
            <a:ln>
              <a:solidFill>
                <a:srgbClr val="F2584C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193344" y="807492"/>
              <a:ext cx="1800000" cy="1800000"/>
            </a:xfrm>
            <a:prstGeom prst="rect">
              <a:avLst/>
            </a:prstGeom>
            <a:solidFill>
              <a:srgbClr val="EF3729"/>
            </a:solidFill>
            <a:ln>
              <a:solidFill>
                <a:srgbClr val="F2584C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1997152" y="809764"/>
              <a:ext cx="1800000" cy="1800000"/>
            </a:xfrm>
            <a:prstGeom prst="rect">
              <a:avLst/>
            </a:prstGeom>
            <a:solidFill>
              <a:srgbClr val="DD2011"/>
            </a:solidFill>
            <a:ln>
              <a:solidFill>
                <a:srgbClr val="EF3729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3796416" y="807492"/>
              <a:ext cx="1800000" cy="1800000"/>
            </a:xfrm>
            <a:prstGeom prst="rect">
              <a:avLst/>
            </a:prstGeom>
            <a:solidFill>
              <a:srgbClr val="C71C0F"/>
            </a:solidFill>
            <a:ln>
              <a:solidFill>
                <a:srgbClr val="C71C0F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Прямоугольник 31"/>
            <p:cNvSpPr/>
            <p:nvPr/>
          </p:nvSpPr>
          <p:spPr>
            <a:xfrm>
              <a:off x="193344" y="2609028"/>
              <a:ext cx="1800000" cy="1800000"/>
            </a:xfrm>
            <a:prstGeom prst="rect">
              <a:avLst/>
            </a:prstGeom>
            <a:solidFill>
              <a:srgbClr val="F2584C"/>
            </a:solidFill>
            <a:ln>
              <a:solidFill>
                <a:srgbClr val="F2584C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Прямоугольник 32"/>
            <p:cNvSpPr/>
            <p:nvPr/>
          </p:nvSpPr>
          <p:spPr>
            <a:xfrm>
              <a:off x="195616" y="4412836"/>
              <a:ext cx="1800000" cy="1800000"/>
            </a:xfrm>
            <a:prstGeom prst="rect">
              <a:avLst/>
            </a:prstGeom>
            <a:solidFill>
              <a:srgbClr val="F4766C"/>
            </a:solidFill>
            <a:ln>
              <a:solidFill>
                <a:srgbClr val="F4766C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Прямоугольник 33"/>
            <p:cNvSpPr/>
            <p:nvPr/>
          </p:nvSpPr>
          <p:spPr>
            <a:xfrm>
              <a:off x="1997152" y="2611300"/>
              <a:ext cx="1800000" cy="1800000"/>
            </a:xfrm>
            <a:prstGeom prst="rect">
              <a:avLst/>
            </a:prstGeom>
            <a:solidFill>
              <a:srgbClr val="EF3729"/>
            </a:solidFill>
            <a:ln>
              <a:solidFill>
                <a:srgbClr val="F2584C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3797945" y="2610557"/>
              <a:ext cx="1800000" cy="1800000"/>
            </a:xfrm>
            <a:prstGeom prst="rect">
              <a:avLst/>
            </a:prstGeom>
            <a:solidFill>
              <a:srgbClr val="DD2011"/>
            </a:solidFill>
            <a:ln>
              <a:solidFill>
                <a:srgbClr val="EF3729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2000690" y="4411815"/>
              <a:ext cx="1800000" cy="1800000"/>
            </a:xfrm>
            <a:prstGeom prst="rect">
              <a:avLst/>
            </a:prstGeom>
            <a:solidFill>
              <a:srgbClr val="F2584C"/>
            </a:solidFill>
            <a:ln>
              <a:solidFill>
                <a:srgbClr val="F2584C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56889" y="6074314"/>
            <a:ext cx="388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Вероятность возникновения риска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385380" y="3898139"/>
            <a:ext cx="3140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Степень влияния на проект</a:t>
            </a:r>
          </a:p>
        </p:txBody>
      </p:sp>
      <p:sp>
        <p:nvSpPr>
          <p:cNvPr id="14" name="Овал 13"/>
          <p:cNvSpPr/>
          <p:nvPr/>
        </p:nvSpPr>
        <p:spPr>
          <a:xfrm>
            <a:off x="2700262" y="3003130"/>
            <a:ext cx="603459" cy="6089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ru-RU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Прямая со стрелкой 14"/>
          <p:cNvCxnSpPr>
            <a:cxnSpLocks/>
            <a:stCxn id="14" idx="3"/>
          </p:cNvCxnSpPr>
          <p:nvPr/>
        </p:nvCxnSpPr>
        <p:spPr>
          <a:xfrm flipH="1">
            <a:off x="1778007" y="3522928"/>
            <a:ext cx="1010630" cy="1390796"/>
          </a:xfrm>
          <a:prstGeom prst="straightConnector1">
            <a:avLst/>
          </a:prstGeom>
          <a:ln w="57150">
            <a:solidFill>
              <a:srgbClr val="F9F9F9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V="1">
            <a:off x="487437" y="6022678"/>
            <a:ext cx="4701306" cy="1154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rot="5400000" flipH="1" flipV="1">
            <a:off x="-1890603" y="3644749"/>
            <a:ext cx="4778959" cy="133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cxnSpLocks/>
            <a:stCxn id="18" idx="2"/>
          </p:cNvCxnSpPr>
          <p:nvPr/>
        </p:nvCxnSpPr>
        <p:spPr>
          <a:xfrm flipH="1" flipV="1">
            <a:off x="3444948" y="2658298"/>
            <a:ext cx="836747" cy="1"/>
          </a:xfrm>
          <a:prstGeom prst="straightConnector1">
            <a:avLst/>
          </a:prstGeom>
          <a:ln w="57150">
            <a:solidFill>
              <a:srgbClr val="F9F9F9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497856" y="3094509"/>
            <a:ext cx="603459" cy="6089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ru-RU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Прямая со стрелкой 22"/>
          <p:cNvCxnSpPr>
            <a:stCxn id="22" idx="3"/>
          </p:cNvCxnSpPr>
          <p:nvPr/>
        </p:nvCxnSpPr>
        <p:spPr>
          <a:xfrm rot="5400000">
            <a:off x="651024" y="3713811"/>
            <a:ext cx="1034711" cy="835703"/>
          </a:xfrm>
          <a:prstGeom prst="straightConnector1">
            <a:avLst/>
          </a:prstGeom>
          <a:ln w="57150">
            <a:solidFill>
              <a:srgbClr val="F9F9F9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4049379" y="1729817"/>
            <a:ext cx="603459" cy="6089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ru-RU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Прямая со стрелкой 24"/>
          <p:cNvCxnSpPr>
            <a:cxnSpLocks/>
            <a:stCxn id="24" idx="2"/>
          </p:cNvCxnSpPr>
          <p:nvPr/>
        </p:nvCxnSpPr>
        <p:spPr>
          <a:xfrm flipH="1">
            <a:off x="2370441" y="2034308"/>
            <a:ext cx="1678938" cy="865164"/>
          </a:xfrm>
          <a:prstGeom prst="straightConnector1">
            <a:avLst/>
          </a:prstGeom>
          <a:ln w="57150">
            <a:solidFill>
              <a:srgbClr val="F9F9F9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2931506" y="4587454"/>
            <a:ext cx="603459" cy="6089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ru-RU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Прямая со стрелкой 26"/>
          <p:cNvCxnSpPr>
            <a:stCxn id="26" idx="2"/>
          </p:cNvCxnSpPr>
          <p:nvPr/>
        </p:nvCxnSpPr>
        <p:spPr>
          <a:xfrm rot="10800000" flipV="1">
            <a:off x="1574115" y="4891944"/>
            <a:ext cx="1357391" cy="634368"/>
          </a:xfrm>
          <a:prstGeom prst="straightConnector1">
            <a:avLst/>
          </a:prstGeom>
          <a:ln w="57150">
            <a:solidFill>
              <a:srgbClr val="F9F9F9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88F3E521-BC1F-4B44-A993-925F97E31733}"/>
              </a:ext>
            </a:extLst>
          </p:cNvPr>
          <p:cNvCxnSpPr>
            <a:cxnSpLocks/>
          </p:cNvCxnSpPr>
          <p:nvPr/>
        </p:nvCxnSpPr>
        <p:spPr>
          <a:xfrm>
            <a:off x="5052459" y="1382519"/>
            <a:ext cx="0" cy="4481513"/>
          </a:xfrm>
          <a:prstGeom prst="line">
            <a:avLst/>
          </a:prstGeom>
          <a:ln w="5715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4281695" y="2353808"/>
            <a:ext cx="603459" cy="6089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ru-RU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8F758E90-B4F0-45D5-80BD-C94E26674590}"/>
              </a:ext>
            </a:extLst>
          </p:cNvPr>
          <p:cNvSpPr/>
          <p:nvPr/>
        </p:nvSpPr>
        <p:spPr>
          <a:xfrm>
            <a:off x="86814" y="7136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Executive summary</a:t>
            </a:r>
            <a:endParaRPr lang="ru-RU" sz="7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0BAB8F38-FF98-4B90-9FAC-0B932554C400}"/>
              </a:ext>
            </a:extLst>
          </p:cNvPr>
          <p:cNvSpPr/>
          <p:nvPr/>
        </p:nvSpPr>
        <p:spPr>
          <a:xfrm>
            <a:off x="1238613" y="7136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Работа с данными</a:t>
            </a: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1A4E5EB3-4ABB-4DEE-8325-EE23FB1F39E9}"/>
              </a:ext>
            </a:extLst>
          </p:cNvPr>
          <p:cNvSpPr/>
          <p:nvPr/>
        </p:nvSpPr>
        <p:spPr>
          <a:xfrm>
            <a:off x="2390412" y="69754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Аналитическая модель</a:t>
            </a: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3B42DDB8-4DA8-4964-8432-2F8CEC972F11}"/>
              </a:ext>
            </a:extLst>
          </p:cNvPr>
          <p:cNvSpPr/>
          <p:nvPr/>
        </p:nvSpPr>
        <p:spPr>
          <a:xfrm>
            <a:off x="4690872" y="70376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Обман действующей системы</a:t>
            </a: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73417D08-3AB1-4429-8C37-6CEDD3DB37D0}"/>
              </a:ext>
            </a:extLst>
          </p:cNvPr>
          <p:cNvSpPr/>
          <p:nvPr/>
        </p:nvSpPr>
        <p:spPr>
          <a:xfrm>
            <a:off x="3542210" y="69754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Веб-сервис</a:t>
            </a:r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5B8239FC-1089-4326-A590-CB6527F3F705}"/>
              </a:ext>
            </a:extLst>
          </p:cNvPr>
          <p:cNvSpPr/>
          <p:nvPr/>
        </p:nvSpPr>
        <p:spPr>
          <a:xfrm>
            <a:off x="5845809" y="70875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Harvey Balls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5184D186-A7CE-4737-9C6B-0E9C45949F0B}"/>
              </a:ext>
            </a:extLst>
          </p:cNvPr>
          <p:cNvSpPr/>
          <p:nvPr/>
        </p:nvSpPr>
        <p:spPr>
          <a:xfrm>
            <a:off x="6997608" y="69260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SAS ENTERPRISE MINER</a:t>
            </a: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D775078A-7BA2-4C23-903E-498E0DFAC382}"/>
              </a:ext>
            </a:extLst>
          </p:cNvPr>
          <p:cNvSpPr/>
          <p:nvPr/>
        </p:nvSpPr>
        <p:spPr>
          <a:xfrm>
            <a:off x="8149407" y="70875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Пример дата майнинга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DFB8A91D-C427-4987-B13B-FFE08281945D}"/>
              </a:ext>
            </a:extLst>
          </p:cNvPr>
          <p:cNvSpPr/>
          <p:nvPr/>
        </p:nvSpPr>
        <p:spPr>
          <a:xfrm>
            <a:off x="9301206" y="69260"/>
            <a:ext cx="1131828" cy="304801"/>
          </a:xfrm>
          <a:prstGeom prst="roundRect">
            <a:avLst/>
          </a:prstGeom>
          <a:solidFill>
            <a:srgbClr val="EF3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Матрица рисков </a:t>
            </a:r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CBAA1961-534B-46E7-97C3-34E2DEECBD12}"/>
              </a:ext>
            </a:extLst>
          </p:cNvPr>
          <p:cNvSpPr/>
          <p:nvPr/>
        </p:nvSpPr>
        <p:spPr>
          <a:xfrm>
            <a:off x="10453005" y="6925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Экономический эффект</a:t>
            </a:r>
          </a:p>
        </p:txBody>
      </p: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D5F828CB-F9BF-443A-BE2A-5D5244B0D91A}"/>
              </a:ext>
            </a:extLst>
          </p:cNvPr>
          <p:cNvSpPr/>
          <p:nvPr/>
        </p:nvSpPr>
        <p:spPr>
          <a:xfrm>
            <a:off x="11604805" y="69259"/>
            <a:ext cx="500382" cy="304801"/>
          </a:xfrm>
          <a:prstGeom prst="roundRect">
            <a:avLst/>
          </a:prstGeom>
          <a:solidFill>
            <a:srgbClr val="D7D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9</a:t>
            </a: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D2716C28-947B-4AD9-B097-C24780122E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444" y1="70222" x2="56889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364" y="6230410"/>
            <a:ext cx="642569" cy="6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3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CFAFA833-90F6-47EF-B48A-E04BDBA2AAF2}"/>
              </a:ext>
            </a:extLst>
          </p:cNvPr>
          <p:cNvSpPr/>
          <p:nvPr/>
        </p:nvSpPr>
        <p:spPr>
          <a:xfrm>
            <a:off x="267189" y="1162245"/>
            <a:ext cx="6136786" cy="25656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A2A4A-3045-4891-888C-B88F69AA0EFF}"/>
              </a:ext>
            </a:extLst>
          </p:cNvPr>
          <p:cNvSpPr txBox="1"/>
          <p:nvPr/>
        </p:nvSpPr>
        <p:spPr>
          <a:xfrm>
            <a:off x="267189" y="313684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Экономический эффект</a:t>
            </a:r>
          </a:p>
        </p:txBody>
      </p:sp>
      <p:sp>
        <p:nvSpPr>
          <p:cNvPr id="8" name="AutoShape 8" descr="data:image/png;base64,iVBORw0KGgoAAAANSUhEUgAAAOEAAADhCAMAAAAJbSJIAAAAilBMVEX////uMSTtGgDuIAv/+vr6xcLuKBjuLR/zdm/uLR7tJRTtIhDuKhvtEADtGwDvQzj96+r2o5/2nZn83dz96Of4tLHwSkDxXFT+8O/zgHv1ko34urfze3T2pKD0jYj6ysfxWE771tTvOCzxX1jxa2X6z83xZV7wT0b3rar72tnvNir5xsP0h4HvQDX33OiVAAAD3UlEQVR4nO3c6VbiQBAFYLKQsKSjKAgKCjq44PL+rzcoDuZ2EhImDWVx7veTceZUDZXOpdPYahERERERERERERERERERERERERERERERERHR/wvv29P2KpQu42Aen1KTpr4JlvfSpRxEuDSJt5GYjnQ1BxB+9LwfwbN0Pe4tIi+rv5QuyLWL1ENmJF2SW+fGatCLk9NaUt97dodecCtdlEth7i1cv4mxdFUuvQT5Dj3/Tbosh87igg6TJ+my3LksGNLP5XQiXZgzd/l15muteZEuzJlu0ZCu15or6cJcmfuFDa7H9FK6NEc6UUmHvRvp0twI4VaRHdj4Vbo2N6bZSBrDjcN/lC7OiXGS6cnAnSOaSRfnAoTu9V3+KvsmpqcQv2+zl2Ewag362Q6n0uU5gBfepDWE9/SPdHnNXeYagjE9geR2A9sznx/sL7JjegLJLbaG1HpX9Se3OQzp+Os1uDLVJzdIbN8jCWOqPbmFELq/lxUcU0+4xIYgsXUX369+wJjqTm7jbtG6CWOqO7nhNun23oe7Gr7m5AYJrTvevg6rqerkBhdc5uYOY6o5ua2Kh7SF2dQz54I1NgN7bJkhtbKp4v19r2RIrQtUb3KbF93uN6wx1ZrcZtnEBkNqjanW5IaJzfqYBKup1uQGic3+qGuNqc7kBoltm0n/gZu+zuQ2gXcp91kextQzIiU2NMAW7Ls6ZlOVyQ0SW25IrdU0Gef/gd9utXtIc2OqL7nhU9E0v2k4hJtJX19ygz0273XWsc2yf+7FZ9IF7+vNeiqaRLYEf8CspEveU+lT0TK9O+mS9xOWPdgupe0A0cg+qFfNzKWL3gsktnoiVadq80cRa1C154aJrSZVya3wHFsVTXtuJefYqihKbiXn2Koo2nNLqrspoie5WefYcnktC8dUy54bJradZd/DFaslueGh7ort3gdYdaMjldjQCE7qVRy2wM/Bvo7ktoDEVnFgBncVdSQ3rLnyuPoz/H+oOOeGic2vimL4RYVAw3eFMLEFVT+O26pdBXtuuP5H15V/YQn5wAyPUGMzA3wgUf1t0TY+g/v9Yzp5D9Lt4lHrIPfPhZj40Z2GpaY1HZv+5mKs9WDwehOB4r55ah+8NleGN56f1L2qHj/nOjIPF3o+PH2ZL00/qveAPkkC09H4BHEy+Kg3daOzF/0nhYmIiIiIiIiI6MjC5qRb2G3hB02ZX/3b+PY/kpgX96S72CUs+q1l++pKd7ELO2SH7FAeO2SH7FAeO6wlke5iJ7858yDdxE7DdnPKjmQQERERERERERERERERERERERERERERERERHdtfz3IwtzR3rS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A739DB0-7AA2-4613-A22D-C9571DC093A3}"/>
              </a:ext>
            </a:extLst>
          </p:cNvPr>
          <p:cNvSpPr/>
          <p:nvPr/>
        </p:nvSpPr>
        <p:spPr>
          <a:xfrm>
            <a:off x="267187" y="1810250"/>
            <a:ext cx="6096000" cy="1821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По итогам 2018 года доля Альфа-Банка на рынке кредитных карт составила 11,17%, 6,6 млрд рублей по кредитам у мошенников. Доля Альфа-Банка 11,17%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6 600 000 000 * 0,1117 * 1,2 = </a:t>
            </a:r>
            <a:r>
              <a:rPr lang="ru-RU" b="1" dirty="0">
                <a:solidFill>
                  <a:srgbClr val="FF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884 664 000 </a:t>
            </a:r>
            <a:r>
              <a:rPr lang="ru-RU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ущерб от мошенников Альфа-Банку в год (предположительный)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FACB5B-4201-4354-A544-E3D026765022}"/>
              </a:ext>
            </a:extLst>
          </p:cNvPr>
          <p:cNvSpPr txBox="1"/>
          <p:nvPr/>
        </p:nvSpPr>
        <p:spPr>
          <a:xfrm>
            <a:off x="267188" y="1207864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1. Расчет текущего ущерба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5DAB9EA2-7542-4B79-9651-238D8F0A74F7}"/>
              </a:ext>
            </a:extLst>
          </p:cNvPr>
          <p:cNvSpPr/>
          <p:nvPr/>
        </p:nvSpPr>
        <p:spPr>
          <a:xfrm>
            <a:off x="267189" y="3865557"/>
            <a:ext cx="6136786" cy="1688126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A19FEA8F-1646-46F2-AC22-F27C5D3EB753}"/>
              </a:ext>
            </a:extLst>
          </p:cNvPr>
          <p:cNvSpPr/>
          <p:nvPr/>
        </p:nvSpPr>
        <p:spPr>
          <a:xfrm>
            <a:off x="267187" y="447839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Стоимость сервиса 200 000 * 65 = </a:t>
            </a:r>
            <a:r>
              <a:rPr lang="ru-RU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13 000 000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в год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Допустим, поддержание его и электричество стоит столько же.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0669CD-82AA-4C54-B5E0-ACC035DB08C6}"/>
              </a:ext>
            </a:extLst>
          </p:cNvPr>
          <p:cNvSpPr txBox="1"/>
          <p:nvPr/>
        </p:nvSpPr>
        <p:spPr>
          <a:xfrm>
            <a:off x="267188" y="3876005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2. Стоимость внедрения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SAS </a:t>
            </a:r>
            <a:r>
              <a:rPr lang="en-US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EMiner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endParaRPr lang="ru-RU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27E2F7CA-CE44-4096-9657-7B49C4C6679E}"/>
              </a:ext>
            </a:extLst>
          </p:cNvPr>
          <p:cNvSpPr/>
          <p:nvPr/>
        </p:nvSpPr>
        <p:spPr>
          <a:xfrm>
            <a:off x="6576645" y="1162245"/>
            <a:ext cx="5348166" cy="447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EF23E4-5DC1-4D37-B394-4D5A8AA88FC0}"/>
              </a:ext>
            </a:extLst>
          </p:cNvPr>
          <p:cNvSpPr txBox="1"/>
          <p:nvPr/>
        </p:nvSpPr>
        <p:spPr>
          <a:xfrm>
            <a:off x="6576646" y="1216686"/>
            <a:ext cx="5348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ru-RU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. Расчет экономического результата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49A2606-EE36-418D-8EA8-63BAD847EA38}"/>
              </a:ext>
            </a:extLst>
          </p:cNvPr>
          <p:cNvSpPr/>
          <p:nvPr/>
        </p:nvSpPr>
        <p:spPr>
          <a:xfrm>
            <a:off x="6576644" y="2102124"/>
            <a:ext cx="53481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Внедрение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SAS Enterprise Miner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поможет нам избавиться от 20% мошенников, которых до этого 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антифрод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пропускал.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884 664 000 * 0,2 = </a:t>
            </a:r>
            <a:r>
              <a:rPr lang="ru-RU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176 932 800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67B0F0E-F584-41F4-AA43-A43593A39808}"/>
              </a:ext>
            </a:extLst>
          </p:cNvPr>
          <p:cNvSpPr/>
          <p:nvPr/>
        </p:nvSpPr>
        <p:spPr>
          <a:xfrm>
            <a:off x="6576644" y="3279388"/>
            <a:ext cx="5348166" cy="1463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Э=Э</a:t>
            </a:r>
            <a:r>
              <a:rPr lang="ru-RU" sz="1600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</a:t>
            </a:r>
            <a:r>
              <a:rPr lang="ru-RU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ru-RU" sz="1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Е</a:t>
            </a:r>
            <a:r>
              <a:rPr lang="ru-RU" sz="1600" b="1" baseline="-25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н</a:t>
            </a:r>
            <a:r>
              <a:rPr lang="ru-RU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*</a:t>
            </a:r>
            <a:r>
              <a:rPr lang="ru-RU" sz="1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К</a:t>
            </a:r>
            <a:r>
              <a:rPr lang="ru-RU" sz="1600" b="1" baseline="-25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</a:t>
            </a:r>
            <a:r>
              <a:rPr lang="ru-RU" sz="1600" b="1" baseline="-25000" dirty="0"/>
              <a:t>   </a:t>
            </a:r>
            <a:r>
              <a:rPr lang="ru-RU" sz="12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где </a:t>
            </a:r>
            <a:r>
              <a:rPr lang="ru-RU" sz="1200" b="1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Э</a:t>
            </a:r>
            <a:r>
              <a:rPr lang="ru-RU" sz="1200" b="1" baseline="-250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р</a:t>
            </a:r>
            <a:r>
              <a:rPr lang="ru-RU" sz="12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- годовая экономия или результат = экономия на мошенниках; </a:t>
            </a:r>
            <a:endParaRPr lang="ru-RU" sz="11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200" b="1" dirty="0" err="1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Е</a:t>
            </a:r>
            <a:r>
              <a:rPr lang="ru-RU" sz="1200" b="1" baseline="-25000" dirty="0" err="1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н</a:t>
            </a:r>
            <a:r>
              <a:rPr lang="ru-RU" sz="12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- нормативный коэффициент (</a:t>
            </a:r>
            <a:r>
              <a:rPr lang="ru-RU" sz="1200" dirty="0" err="1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E</a:t>
            </a:r>
            <a:r>
              <a:rPr lang="ru-RU" sz="1200" baseline="-25000" dirty="0" err="1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н</a:t>
            </a:r>
            <a:r>
              <a:rPr lang="ru-RU" sz="12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=0.15);</a:t>
            </a:r>
            <a:endParaRPr lang="ru-RU" sz="11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200" b="1" dirty="0" err="1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К</a:t>
            </a:r>
            <a:r>
              <a:rPr lang="ru-RU" sz="1200" b="1" baseline="-25000" dirty="0" err="1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п</a:t>
            </a:r>
            <a:r>
              <a:rPr lang="ru-RU" sz="12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- капитальные затраты на проектирование и внедрение, включая первоначальную стоимость программы.</a:t>
            </a:r>
            <a:r>
              <a:rPr lang="ru-RU" sz="1200" baseline="-250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endParaRPr lang="ru-RU" sz="11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AAECE29-5B26-4309-9A6C-CF5613F35F6C}"/>
              </a:ext>
            </a:extLst>
          </p:cNvPr>
          <p:cNvSpPr/>
          <p:nvPr/>
        </p:nvSpPr>
        <p:spPr>
          <a:xfrm>
            <a:off x="6576644" y="4883947"/>
            <a:ext cx="5348166" cy="669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Э = </a:t>
            </a:r>
            <a:r>
              <a:rPr lang="en-US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(</a:t>
            </a:r>
            <a:r>
              <a:rPr lang="ru-RU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176 932 800</a:t>
            </a:r>
            <a:r>
              <a:rPr lang="en-US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-13 000 000)</a:t>
            </a:r>
            <a:r>
              <a:rPr lang="ru-RU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– 0,15 * </a:t>
            </a:r>
            <a:r>
              <a:rPr lang="en-US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13</a:t>
            </a:r>
            <a:r>
              <a:rPr lang="ru-RU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 000 000 </a:t>
            </a:r>
            <a:r>
              <a:rPr lang="en-US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= 163 932 800 – 1 950 000</a:t>
            </a:r>
            <a:r>
              <a:rPr lang="ru-RU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= </a:t>
            </a: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161 982 800 </a:t>
            </a:r>
            <a:r>
              <a:rPr lang="ru-RU" sz="1600" b="1" dirty="0" err="1">
                <a:solidFill>
                  <a:srgbClr val="FF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руб</a:t>
            </a:r>
            <a:r>
              <a:rPr lang="ru-RU" sz="1600" b="1" dirty="0">
                <a:solidFill>
                  <a:srgbClr val="FF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в год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4C6D676C-75B4-4C89-B698-5E8380273A8B}"/>
              </a:ext>
            </a:extLst>
          </p:cNvPr>
          <p:cNvSpPr/>
          <p:nvPr/>
        </p:nvSpPr>
        <p:spPr>
          <a:xfrm>
            <a:off x="307973" y="5744378"/>
            <a:ext cx="11417861" cy="893457"/>
          </a:xfrm>
          <a:prstGeom prst="rect">
            <a:avLst/>
          </a:prstGeom>
          <a:solidFill>
            <a:schemeClr val="bg1"/>
          </a:solidFill>
          <a:ln w="38100">
            <a:solidFill>
              <a:srgbClr val="EF312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C53E65-3057-4BEA-AA1E-5378BBF5086E}"/>
              </a:ext>
            </a:extLst>
          </p:cNvPr>
          <p:cNvSpPr txBox="1"/>
          <p:nvPr/>
        </p:nvSpPr>
        <p:spPr>
          <a:xfrm>
            <a:off x="267187" y="5724076"/>
            <a:ext cx="11657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Вывод: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положительный экономический эффект за счет внедрения кросс-канальной аналитической системы 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счет</a:t>
            </a:r>
            <a:endParaRPr lang="ru-RU" sz="2400" dirty="0"/>
          </a:p>
        </p:txBody>
      </p:sp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34C133B8-DBDF-41B4-B4C3-DE9930CC8C3B}"/>
              </a:ext>
            </a:extLst>
          </p:cNvPr>
          <p:cNvSpPr/>
          <p:nvPr/>
        </p:nvSpPr>
        <p:spPr>
          <a:xfrm>
            <a:off x="86814" y="7136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Executive summary</a:t>
            </a:r>
            <a:endParaRPr lang="ru-RU" sz="7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D95B291A-09B4-4A2B-9159-2A947F32F75F}"/>
              </a:ext>
            </a:extLst>
          </p:cNvPr>
          <p:cNvSpPr/>
          <p:nvPr/>
        </p:nvSpPr>
        <p:spPr>
          <a:xfrm>
            <a:off x="1238613" y="7136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Работа с данными</a:t>
            </a:r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65B84A37-71FD-4964-A93D-0B3B0FA2FE9B}"/>
              </a:ext>
            </a:extLst>
          </p:cNvPr>
          <p:cNvSpPr/>
          <p:nvPr/>
        </p:nvSpPr>
        <p:spPr>
          <a:xfrm>
            <a:off x="2390412" y="69754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Аналитическая модель</a:t>
            </a:r>
          </a:p>
        </p:txBody>
      </p:sp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4831E354-3098-479E-853C-9A5A25C959FF}"/>
              </a:ext>
            </a:extLst>
          </p:cNvPr>
          <p:cNvSpPr/>
          <p:nvPr/>
        </p:nvSpPr>
        <p:spPr>
          <a:xfrm>
            <a:off x="4690872" y="70376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Обман действующей системы</a:t>
            </a:r>
          </a:p>
        </p:txBody>
      </p: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1E52CCC9-053C-4B56-9FE3-B5697C894BF6}"/>
              </a:ext>
            </a:extLst>
          </p:cNvPr>
          <p:cNvSpPr/>
          <p:nvPr/>
        </p:nvSpPr>
        <p:spPr>
          <a:xfrm>
            <a:off x="3542210" y="69754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Веб-сервис</a:t>
            </a:r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30EADF04-4DB0-4D2F-8BE8-1458B452B196}"/>
              </a:ext>
            </a:extLst>
          </p:cNvPr>
          <p:cNvSpPr/>
          <p:nvPr/>
        </p:nvSpPr>
        <p:spPr>
          <a:xfrm>
            <a:off x="5845809" y="70875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Harvey Balls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7E92B3A8-68F1-4C59-8FF7-FBF229DD7012}"/>
              </a:ext>
            </a:extLst>
          </p:cNvPr>
          <p:cNvSpPr/>
          <p:nvPr/>
        </p:nvSpPr>
        <p:spPr>
          <a:xfrm>
            <a:off x="6997608" y="69260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SAS ENTERPRISE MINER</a:t>
            </a:r>
          </a:p>
        </p:txBody>
      </p:sp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90DE1FB8-D713-42CA-8D66-BF41D2FF5502}"/>
              </a:ext>
            </a:extLst>
          </p:cNvPr>
          <p:cNvSpPr/>
          <p:nvPr/>
        </p:nvSpPr>
        <p:spPr>
          <a:xfrm>
            <a:off x="8149407" y="70875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Пример дата майнинга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57" name="Прямоугольник: скругленные углы 56">
            <a:extLst>
              <a:ext uri="{FF2B5EF4-FFF2-40B4-BE49-F238E27FC236}">
                <a16:creationId xmlns:a16="http://schemas.microsoft.com/office/drawing/2014/main" id="{14DF022F-44AC-473F-A124-5350A95C39DE}"/>
              </a:ext>
            </a:extLst>
          </p:cNvPr>
          <p:cNvSpPr/>
          <p:nvPr/>
        </p:nvSpPr>
        <p:spPr>
          <a:xfrm>
            <a:off x="9301206" y="69260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Матрица рисков </a:t>
            </a:r>
          </a:p>
        </p:txBody>
      </p:sp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576D4E20-406C-47CB-B725-3960C391CEBB}"/>
              </a:ext>
            </a:extLst>
          </p:cNvPr>
          <p:cNvSpPr/>
          <p:nvPr/>
        </p:nvSpPr>
        <p:spPr>
          <a:xfrm>
            <a:off x="10453005" y="69259"/>
            <a:ext cx="1131828" cy="304801"/>
          </a:xfrm>
          <a:prstGeom prst="roundRect">
            <a:avLst/>
          </a:prstGeom>
          <a:solidFill>
            <a:srgbClr val="EF3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Экономический эффект</a:t>
            </a:r>
          </a:p>
        </p:txBody>
      </p: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010A743C-4922-47F1-8438-E3894A1A78D5}"/>
              </a:ext>
            </a:extLst>
          </p:cNvPr>
          <p:cNvSpPr/>
          <p:nvPr/>
        </p:nvSpPr>
        <p:spPr>
          <a:xfrm>
            <a:off x="11604805" y="69259"/>
            <a:ext cx="500382" cy="304801"/>
          </a:xfrm>
          <a:prstGeom prst="roundRect">
            <a:avLst/>
          </a:prstGeom>
          <a:solidFill>
            <a:srgbClr val="D7D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10</a:t>
            </a: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C67350A8-DB75-462B-A9C2-CC68FB2CB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444" y1="70222" x2="56889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364" y="6230410"/>
            <a:ext cx="642569" cy="6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41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DB11E5-A22F-4B64-BC80-FAFFB43BF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69" y="322729"/>
            <a:ext cx="11618260" cy="653527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1463288-DE36-4E4D-AEA3-73CBB1861B04}"/>
              </a:ext>
            </a:extLst>
          </p:cNvPr>
          <p:cNvSpPr/>
          <p:nvPr/>
        </p:nvSpPr>
        <p:spPr>
          <a:xfrm>
            <a:off x="-1" y="4150659"/>
            <a:ext cx="12192000" cy="2707341"/>
          </a:xfrm>
          <a:prstGeom prst="rect">
            <a:avLst/>
          </a:prstGeom>
          <a:solidFill>
            <a:srgbClr val="BFBFB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7CFB8A-2FA0-4E81-9D41-68FCE434EEEF}"/>
              </a:ext>
            </a:extLst>
          </p:cNvPr>
          <p:cNvSpPr/>
          <p:nvPr/>
        </p:nvSpPr>
        <p:spPr>
          <a:xfrm>
            <a:off x="0" y="4229848"/>
            <a:ext cx="12192000" cy="762000"/>
          </a:xfrm>
          <a:prstGeom prst="rect">
            <a:avLst/>
          </a:prstGeom>
          <a:solidFill>
            <a:srgbClr val="1F334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5698D0-CE30-4CBD-A4E2-85AB91D712DE}"/>
              </a:ext>
            </a:extLst>
          </p:cNvPr>
          <p:cNvSpPr txBox="1"/>
          <p:nvPr/>
        </p:nvSpPr>
        <p:spPr>
          <a:xfrm>
            <a:off x="1219198" y="4317639"/>
            <a:ext cx="25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Белоключевский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Роман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DD47D-D32A-424E-B9E9-E0B74B09483C}"/>
              </a:ext>
            </a:extLst>
          </p:cNvPr>
          <p:cNvSpPr txBox="1"/>
          <p:nvPr/>
        </p:nvSpPr>
        <p:spPr>
          <a:xfrm>
            <a:off x="3758584" y="4316599"/>
            <a:ext cx="25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Бельков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Олег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5826A-655A-4570-BCC4-B2B1BFE10B1E}"/>
              </a:ext>
            </a:extLst>
          </p:cNvPr>
          <p:cNvSpPr txBox="1"/>
          <p:nvPr/>
        </p:nvSpPr>
        <p:spPr>
          <a:xfrm>
            <a:off x="6297970" y="4321534"/>
            <a:ext cx="25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Обидин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Андрей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FF7E0-C80F-4F54-AB01-03FAAEEDBD82}"/>
              </a:ext>
            </a:extLst>
          </p:cNvPr>
          <p:cNvSpPr txBox="1"/>
          <p:nvPr/>
        </p:nvSpPr>
        <p:spPr>
          <a:xfrm>
            <a:off x="8837356" y="4316253"/>
            <a:ext cx="25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Царев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Александр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50F3A0D-BAFD-4143-BE35-2CA528451552}"/>
              </a:ext>
            </a:extLst>
          </p:cNvPr>
          <p:cNvSpPr/>
          <p:nvPr/>
        </p:nvSpPr>
        <p:spPr>
          <a:xfrm>
            <a:off x="-2" y="-13913"/>
            <a:ext cx="12192001" cy="278799"/>
          </a:xfrm>
          <a:prstGeom prst="rect">
            <a:avLst/>
          </a:prstGeom>
          <a:solidFill>
            <a:srgbClr val="1F3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F06442-108C-48AD-BBC5-2FE670C444AE}"/>
              </a:ext>
            </a:extLst>
          </p:cNvPr>
          <p:cNvSpPr txBox="1"/>
          <p:nvPr/>
        </p:nvSpPr>
        <p:spPr>
          <a:xfrm>
            <a:off x="-142746" y="-59180"/>
            <a:ext cx="136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BTECH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6D5EB0-9617-4442-9B1A-B7E301E97307}"/>
              </a:ext>
            </a:extLst>
          </p:cNvPr>
          <p:cNvSpPr txBox="1"/>
          <p:nvPr/>
        </p:nvSpPr>
        <p:spPr>
          <a:xfrm>
            <a:off x="2488891" y="663212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Пришел, увидел, проанализировал, внедрил</a:t>
            </a:r>
            <a:r>
              <a:rPr lang="ru-RU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66AF9D3-F6D4-481C-9D48-A4C7EF068655}"/>
              </a:ext>
            </a:extLst>
          </p:cNvPr>
          <p:cNvCxnSpPr>
            <a:cxnSpLocks/>
          </p:cNvCxnSpPr>
          <p:nvPr/>
        </p:nvCxnSpPr>
        <p:spPr>
          <a:xfrm>
            <a:off x="2914342" y="648752"/>
            <a:ext cx="6555016" cy="0"/>
          </a:xfrm>
          <a:prstGeom prst="line">
            <a:avLst/>
          </a:prstGeom>
          <a:ln>
            <a:solidFill>
              <a:srgbClr val="1F33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7D6521-9D2D-4427-B827-C0EE3E2790AD}"/>
              </a:ext>
            </a:extLst>
          </p:cNvPr>
          <p:cNvSpPr txBox="1"/>
          <p:nvPr/>
        </p:nvSpPr>
        <p:spPr>
          <a:xfrm>
            <a:off x="2778271" y="222025"/>
            <a:ext cx="136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ДЕВИЗ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FB68C0-8FF6-45C9-A2D6-66F88A9203B1}"/>
              </a:ext>
            </a:extLst>
          </p:cNvPr>
          <p:cNvCxnSpPr>
            <a:cxnSpLocks/>
          </p:cNvCxnSpPr>
          <p:nvPr/>
        </p:nvCxnSpPr>
        <p:spPr>
          <a:xfrm>
            <a:off x="0" y="5323952"/>
            <a:ext cx="12192000" cy="0"/>
          </a:xfrm>
          <a:prstGeom prst="line">
            <a:avLst/>
          </a:prstGeom>
          <a:ln>
            <a:solidFill>
              <a:srgbClr val="1F33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9971B0-5289-48BB-AD09-891340DD2A77}"/>
              </a:ext>
            </a:extLst>
          </p:cNvPr>
          <p:cNvSpPr txBox="1"/>
          <p:nvPr/>
        </p:nvSpPr>
        <p:spPr>
          <a:xfrm>
            <a:off x="2400298" y="4960534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МГПУ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Бизнес-информатика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163BEE-8A64-4628-BFF5-7EC7C3BD4C2D}"/>
              </a:ext>
            </a:extLst>
          </p:cNvPr>
          <p:cNvSpPr txBox="1"/>
          <p:nvPr/>
        </p:nvSpPr>
        <p:spPr>
          <a:xfrm>
            <a:off x="1130604" y="5327560"/>
            <a:ext cx="2539386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Золотой медалист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2 красных диплома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Финалист олимпиады     «Я профессионал»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Изучает базы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Знает 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SQL </a:t>
            </a:r>
            <a:endParaRPr lang="ru-RU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Увлекается </a:t>
            </a:r>
            <a:r>
              <a:rPr lang="ru-RU" sz="1300" dirty="0" err="1">
                <a:latin typeface="Arial" panose="020B0604020202020204" pitchFamily="34" charset="0"/>
                <a:cs typeface="Arial" panose="020B0604020202020204" pitchFamily="34" charset="0"/>
              </a:rPr>
              <a:t>геймдизайном</a:t>
            </a:r>
            <a:endParaRPr lang="ru-RU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2EEA07-3C8E-4084-AB4C-54B5C29E2E6E}"/>
              </a:ext>
            </a:extLst>
          </p:cNvPr>
          <p:cNvSpPr txBox="1"/>
          <p:nvPr/>
        </p:nvSpPr>
        <p:spPr>
          <a:xfrm>
            <a:off x="3758584" y="5337085"/>
            <a:ext cx="26900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Финалист олимпиады        «Я профессионал»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Изучает иностранные языки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Уровни владения:</a:t>
            </a:r>
          </a:p>
          <a:p>
            <a:pPr lvl="1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Английский С1</a:t>
            </a:r>
          </a:p>
          <a:p>
            <a:pPr lvl="1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Испанский 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</a:p>
          <a:p>
            <a:pPr lvl="1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Японский 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lvl="1"/>
            <a:endParaRPr lang="ru-RU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8A2F4E-B4F3-4E2F-856D-02F5A8B5A91A}"/>
              </a:ext>
            </a:extLst>
          </p:cNvPr>
          <p:cNvSpPr txBox="1"/>
          <p:nvPr/>
        </p:nvSpPr>
        <p:spPr>
          <a:xfrm>
            <a:off x="6451097" y="5301307"/>
            <a:ext cx="263852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Золотой медалист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2 красных диплома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Финалист олимпиады       «Я профессионал»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Увлекается изучением 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Data Science</a:t>
            </a:r>
            <a:endParaRPr lang="ru-RU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Уровень английского 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endParaRPr lang="ru-RU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EC2311-A135-46B6-82DB-0FDB5B3FD205}"/>
              </a:ext>
            </a:extLst>
          </p:cNvPr>
          <p:cNvSpPr txBox="1"/>
          <p:nvPr/>
        </p:nvSpPr>
        <p:spPr>
          <a:xfrm>
            <a:off x="9092126" y="5327560"/>
            <a:ext cx="281551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Финалист олимпиады           «Я профессионал»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Изучает базы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Знает 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SQL </a:t>
            </a:r>
            <a:endParaRPr lang="ru-RU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Увлекается маркетингом</a:t>
            </a:r>
          </a:p>
        </p:txBody>
      </p:sp>
    </p:spTree>
    <p:extLst>
      <p:ext uri="{BB962C8B-B14F-4D97-AF65-F5344CB8AC3E}">
        <p14:creationId xmlns:p14="http://schemas.microsoft.com/office/powerpoint/2010/main" val="1420056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CE5CBB-BB33-4905-96EB-359010EA0627}"/>
              </a:ext>
            </a:extLst>
          </p:cNvPr>
          <p:cNvSpPr txBox="1"/>
          <p:nvPr/>
        </p:nvSpPr>
        <p:spPr>
          <a:xfrm>
            <a:off x="267189" y="313684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Приложение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BF80F1-E8C0-4ADE-A854-8A0691FC8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952" y="2209952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53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CE5CBB-BB33-4905-96EB-359010EA0627}"/>
              </a:ext>
            </a:extLst>
          </p:cNvPr>
          <p:cNvSpPr txBox="1"/>
          <p:nvPr/>
        </p:nvSpPr>
        <p:spPr>
          <a:xfrm>
            <a:off x="267189" y="313684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Точность модели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684607-0B21-46BC-8822-FFD660655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0" t="22070" r="50000" b="14879"/>
          <a:stretch/>
        </p:blipFill>
        <p:spPr>
          <a:xfrm>
            <a:off x="2905369" y="1182297"/>
            <a:ext cx="6381261" cy="54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53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CE5CBB-BB33-4905-96EB-359010EA0627}"/>
              </a:ext>
            </a:extLst>
          </p:cNvPr>
          <p:cNvSpPr txBox="1"/>
          <p:nvPr/>
        </p:nvSpPr>
        <p:spPr>
          <a:xfrm>
            <a:off x="267189" y="313684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Источники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872CAF1-E0AF-4B86-976C-8F6871AA9438}"/>
              </a:ext>
            </a:extLst>
          </p:cNvPr>
          <p:cNvSpPr/>
          <p:nvPr/>
        </p:nvSpPr>
        <p:spPr>
          <a:xfrm>
            <a:off x="267189" y="1269220"/>
            <a:ext cx="11572386" cy="516968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5E91E-1496-412E-AA6F-855AE2D1D4EC}"/>
              </a:ext>
            </a:extLst>
          </p:cNvPr>
          <p:cNvSpPr txBox="1"/>
          <p:nvPr/>
        </p:nvSpPr>
        <p:spPr>
          <a:xfrm>
            <a:off x="352425" y="1410418"/>
            <a:ext cx="11487150" cy="662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Системы по борьбе с мошенничеством в кредитовании могут на 20% эффективнее выявлять и предотвращать выдачу плохих кредитов по сравнению с классическими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скоринговыми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системами. </a:t>
            </a:r>
            <a:r>
              <a:rPr lang="en-US" sz="2000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ru-RU" sz="2000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Источник)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ряде случаев достаточно методами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исследовать его окружение в социальных сетях – если среди первого-второго круга общения имеются подозрительные личности, к примеру рекламирующие «помощь в получении кредита», то вероятность мошеннического дефолта возрастает до 30% и более. </a:t>
            </a:r>
            <a:r>
              <a:rPr lang="ru-RU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(Источник)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SAS E-miner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which is a GUI based product and includes features such as decision trees, neural networks and many other advanced predictive modelling techniques, is priced at over Rs. 1 Crore or $200000 per license. </a:t>
            </a: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ru-RU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Источник)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Мошенническая заявка на кредит стоит банку около 100 000 рублей </a:t>
            </a:r>
            <a:r>
              <a:rPr lang="ru-RU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(Источник)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(Источник)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 10 месяцев 2016 года число мошеннических кредитов в банковском кредитовании физлиц сократилось на 14% по сравнению с аналогичным периодом 2015 года — до 68 тыс. кредитов (0,4% от общего числа выдачи) В целом потери банков от кредитного мошенничества по итогам 10 месяцев 2016 года сократились на 15% и составили 6,6 млрд руб. </a:t>
            </a:r>
            <a:r>
              <a:rPr lang="ru-RU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(Источник)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3288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CE5CBB-BB33-4905-96EB-359010EA0627}"/>
              </a:ext>
            </a:extLst>
          </p:cNvPr>
          <p:cNvSpPr txBox="1"/>
          <p:nvPr/>
        </p:nvSpPr>
        <p:spPr>
          <a:xfrm>
            <a:off x="267189" y="313684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Источники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872CAF1-E0AF-4B86-976C-8F6871AA9438}"/>
              </a:ext>
            </a:extLst>
          </p:cNvPr>
          <p:cNvSpPr/>
          <p:nvPr/>
        </p:nvSpPr>
        <p:spPr>
          <a:xfrm>
            <a:off x="267189" y="1269220"/>
            <a:ext cx="11572386" cy="516968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5E91E-1496-412E-AA6F-855AE2D1D4EC}"/>
              </a:ext>
            </a:extLst>
          </p:cNvPr>
          <p:cNvSpPr txBox="1"/>
          <p:nvPr/>
        </p:nvSpPr>
        <p:spPr>
          <a:xfrm>
            <a:off x="352425" y="1410418"/>
            <a:ext cx="11487150" cy="430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 итогам 2018 года доля Альфа-Банка на рынке кредитных карт составила 11,17%, </a:t>
            </a:r>
            <a:r>
              <a:rPr lang="ru-RU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(Источник)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6,6 млрд рублей по кредитам у мошенников. Доля Альфа-Банка 11,17%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Системы по борьбе с мошенничеством в кредитовании могут на 20% эффективнее выявлять и предотвращать выдачу плохих кредитов по сравнению с классическими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скоринговыми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системами. </a:t>
            </a:r>
            <a:r>
              <a:rPr lang="en-US" sz="2000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ru-RU" sz="2000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Источник)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Э=Э</a:t>
            </a:r>
            <a:r>
              <a:rPr lang="ru-RU" sz="2000" b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ru-RU" sz="2000" b="1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sz="2000" b="1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(Источник)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где 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</a:t>
            </a:r>
            <a:r>
              <a:rPr lang="ru-RU" sz="2000" b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годовая экономия или результат = экономия на мошенниках; 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ru-RU" sz="2000" b="1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нормативный коэффициент (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sz="2000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=0.15  </a:t>
            </a:r>
            <a:r>
              <a:rPr lang="ru-RU" sz="2000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(Источник)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sz="2000" b="1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капитальные затраты на проектирование и внедрение, включая первоначальную стоимость программы.</a:t>
            </a:r>
            <a:r>
              <a:rPr lang="ru-RU" sz="20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792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175974" y="898432"/>
            <a:ext cx="11684658" cy="57591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1A750825-43A7-4C17-92AF-CD41D107255F}"/>
              </a:ext>
            </a:extLst>
          </p:cNvPr>
          <p:cNvGraphicFramePr/>
          <p:nvPr>
            <p:extLst/>
          </p:nvPr>
        </p:nvGraphicFramePr>
        <p:xfrm>
          <a:off x="647700" y="1238883"/>
          <a:ext cx="109982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2B1729-23F8-4A1F-981D-238FC5D744B0}"/>
              </a:ext>
            </a:extLst>
          </p:cNvPr>
          <p:cNvSpPr txBox="1"/>
          <p:nvPr/>
        </p:nvSpPr>
        <p:spPr>
          <a:xfrm>
            <a:off x="647700" y="181361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по коду региона</a:t>
            </a:r>
          </a:p>
        </p:txBody>
      </p:sp>
    </p:spTree>
    <p:extLst>
      <p:ext uri="{BB962C8B-B14F-4D97-AF65-F5344CB8AC3E}">
        <p14:creationId xmlns:p14="http://schemas.microsoft.com/office/powerpoint/2010/main" val="2595892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175974" y="898432"/>
            <a:ext cx="11684658" cy="57591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1A750825-43A7-4C17-92AF-CD41D107255F}"/>
              </a:ext>
            </a:extLst>
          </p:cNvPr>
          <p:cNvGraphicFramePr/>
          <p:nvPr>
            <p:extLst/>
          </p:nvPr>
        </p:nvGraphicFramePr>
        <p:xfrm>
          <a:off x="647700" y="1238883"/>
          <a:ext cx="110236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2B1729-23F8-4A1F-981D-238FC5D744B0}"/>
              </a:ext>
            </a:extLst>
          </p:cNvPr>
          <p:cNvSpPr txBox="1"/>
          <p:nvPr/>
        </p:nvSpPr>
        <p:spPr>
          <a:xfrm>
            <a:off x="647700" y="181361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по коду города</a:t>
            </a:r>
          </a:p>
        </p:txBody>
      </p:sp>
    </p:spTree>
    <p:extLst>
      <p:ext uri="{BB962C8B-B14F-4D97-AF65-F5344CB8AC3E}">
        <p14:creationId xmlns:p14="http://schemas.microsoft.com/office/powerpoint/2010/main" val="1830884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175974" y="898432"/>
            <a:ext cx="11684658" cy="57591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1A750825-43A7-4C17-92AF-CD41D107255F}"/>
              </a:ext>
            </a:extLst>
          </p:cNvPr>
          <p:cNvGraphicFramePr/>
          <p:nvPr>
            <p:extLst/>
          </p:nvPr>
        </p:nvGraphicFramePr>
        <p:xfrm>
          <a:off x="647700" y="1238883"/>
          <a:ext cx="109601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2B1729-23F8-4A1F-981D-238FC5D744B0}"/>
              </a:ext>
            </a:extLst>
          </p:cNvPr>
          <p:cNvSpPr txBox="1"/>
          <p:nvPr/>
        </p:nvSpPr>
        <p:spPr>
          <a:xfrm>
            <a:off x="647700" y="181361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по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2385225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5D71642-C503-41BB-A782-70CA901C3C31}"/>
              </a:ext>
            </a:extLst>
          </p:cNvPr>
          <p:cNvSpPr/>
          <p:nvPr/>
        </p:nvSpPr>
        <p:spPr>
          <a:xfrm>
            <a:off x="7826677" y="1017349"/>
            <a:ext cx="4036881" cy="531173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A2A4A-3045-4891-888C-B88F69AA0EFF}"/>
              </a:ext>
            </a:extLst>
          </p:cNvPr>
          <p:cNvSpPr txBox="1"/>
          <p:nvPr/>
        </p:nvSpPr>
        <p:spPr>
          <a:xfrm>
            <a:off x="307975" y="309462"/>
            <a:ext cx="4962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Executive summary</a:t>
            </a:r>
            <a:endParaRPr lang="ru-RU" sz="4000" b="1" dirty="0">
              <a:solidFill>
                <a:srgbClr val="EF31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347458" y="1043186"/>
            <a:ext cx="3014868" cy="551038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  <a:p>
            <a:pPr algn="ctr"/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363597" y="1043186"/>
            <a:ext cx="3014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Уязвимости используемые </a:t>
            </a:r>
            <a:r>
              <a:rPr lang="ru-RU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фродами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ru-RU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4F10351-E88B-46C7-80CE-91B7D9EE0D98}"/>
              </a:ext>
            </a:extLst>
          </p:cNvPr>
          <p:cNvSpPr/>
          <p:nvPr/>
        </p:nvSpPr>
        <p:spPr>
          <a:xfrm>
            <a:off x="3467365" y="1050210"/>
            <a:ext cx="4230256" cy="56733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>
                <a:latin typeface="Segoe UI" panose="020B0502040204020203" pitchFamily="34" charset="0"/>
                <a:cs typeface="Segoe UI" panose="020B0502040204020203" pitchFamily="34" charset="0"/>
              </a:rPr>
              <a:t>Системы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EBF540-FE7B-46E2-A3C2-47CBC68F803B}"/>
              </a:ext>
            </a:extLst>
          </p:cNvPr>
          <p:cNvSpPr txBox="1"/>
          <p:nvPr/>
        </p:nvSpPr>
        <p:spPr>
          <a:xfrm>
            <a:off x="3491382" y="3232318"/>
            <a:ext cx="4072199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Решение – собирать больше внешних данных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32EAC0-04C1-4550-9939-D93DB8589578}"/>
              </a:ext>
            </a:extLst>
          </p:cNvPr>
          <p:cNvSpPr txBox="1"/>
          <p:nvPr/>
        </p:nvSpPr>
        <p:spPr>
          <a:xfrm>
            <a:off x="7826677" y="1050210"/>
            <a:ext cx="405910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Эффект от внедрения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15576" y="4276211"/>
            <a:ext cx="39479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Системы по борьбе с мошенничеством в кредитовании могут на 20% эффективнее выявлять и предотвращать выдачу плохих кредитов по сравнению с классическими </a:t>
            </a:r>
            <a:r>
              <a:rPr lang="ru-RU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скоринговыми</a:t>
            </a: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 системами</a:t>
            </a: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3D16AF28-241A-4691-9AEE-D0D7FA238D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0864456"/>
              </p:ext>
            </p:extLst>
          </p:nvPr>
        </p:nvGraphicFramePr>
        <p:xfrm>
          <a:off x="7974853" y="1864639"/>
          <a:ext cx="3759648" cy="2334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6696A27-9089-40C9-90F2-A51ABBE40DE8}"/>
              </a:ext>
            </a:extLst>
          </p:cNvPr>
          <p:cNvSpPr/>
          <p:nvPr/>
        </p:nvSpPr>
        <p:spPr>
          <a:xfrm>
            <a:off x="9146030" y="1695362"/>
            <a:ext cx="14870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Потери за год</a:t>
            </a:r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889C19-5559-4A2B-A395-A9DC10DCE4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99"/>
          <a:stretch/>
        </p:blipFill>
        <p:spPr>
          <a:xfrm>
            <a:off x="3491382" y="1050211"/>
            <a:ext cx="4190099" cy="22488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9610D-0193-4038-9AC6-A817748FCCFC}"/>
              </a:ext>
            </a:extLst>
          </p:cNvPr>
          <p:cNvSpPr txBox="1"/>
          <p:nvPr/>
        </p:nvSpPr>
        <p:spPr>
          <a:xfrm>
            <a:off x="3511719" y="4558863"/>
            <a:ext cx="41407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Внедрение кросс-канальной аналитической системы позволяет снизить не только прямые потери за счет повышения качества распознавания сценариев мошенничества, но и косвенные затраты за счет сужения «серой» зоны, в которую попадают сомнительные операции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4FBB5ED-95FB-4DB9-9A4C-E24C674B51F3}"/>
              </a:ext>
            </a:extLst>
          </p:cNvPr>
          <p:cNvSpPr/>
          <p:nvPr/>
        </p:nvSpPr>
        <p:spPr>
          <a:xfrm>
            <a:off x="86814" y="71369"/>
            <a:ext cx="1131828" cy="304801"/>
          </a:xfrm>
          <a:prstGeom prst="roundRect">
            <a:avLst/>
          </a:prstGeom>
          <a:solidFill>
            <a:srgbClr val="EF3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Executive summary</a:t>
            </a:r>
            <a:endParaRPr lang="ru-RU" sz="7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BA4F2C33-BA63-4EC5-B13C-50C765E675E9}"/>
              </a:ext>
            </a:extLst>
          </p:cNvPr>
          <p:cNvSpPr/>
          <p:nvPr/>
        </p:nvSpPr>
        <p:spPr>
          <a:xfrm>
            <a:off x="1238613" y="7136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Работа с данными</a:t>
            </a: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0C913800-B003-44BE-AFFB-BDDB258540D5}"/>
              </a:ext>
            </a:extLst>
          </p:cNvPr>
          <p:cNvSpPr/>
          <p:nvPr/>
        </p:nvSpPr>
        <p:spPr>
          <a:xfrm>
            <a:off x="2390412" y="69754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Аналитическая модель</a:t>
            </a: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7D6997DA-A140-4E4F-A5ED-81018A93D2AA}"/>
              </a:ext>
            </a:extLst>
          </p:cNvPr>
          <p:cNvSpPr/>
          <p:nvPr/>
        </p:nvSpPr>
        <p:spPr>
          <a:xfrm>
            <a:off x="4690872" y="70376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Обман действующей системы</a:t>
            </a: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3DD6BFEB-3318-4EB3-92E9-9BE44EA40AC5}"/>
              </a:ext>
            </a:extLst>
          </p:cNvPr>
          <p:cNvSpPr/>
          <p:nvPr/>
        </p:nvSpPr>
        <p:spPr>
          <a:xfrm>
            <a:off x="3542210" y="69754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Веб-сервис</a:t>
            </a: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665D2038-3C5E-49B8-B121-FA48AE39AC1F}"/>
              </a:ext>
            </a:extLst>
          </p:cNvPr>
          <p:cNvSpPr/>
          <p:nvPr/>
        </p:nvSpPr>
        <p:spPr>
          <a:xfrm>
            <a:off x="5845809" y="70875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Harvey Balls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DDBF00C4-A1F2-482C-8002-8041EE5967D2}"/>
              </a:ext>
            </a:extLst>
          </p:cNvPr>
          <p:cNvSpPr/>
          <p:nvPr/>
        </p:nvSpPr>
        <p:spPr>
          <a:xfrm>
            <a:off x="6997608" y="69260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SAS ENTERPRISE MINER</a:t>
            </a: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E0813AB9-68C2-4005-B4AE-F4337DBE90A5}"/>
              </a:ext>
            </a:extLst>
          </p:cNvPr>
          <p:cNvSpPr/>
          <p:nvPr/>
        </p:nvSpPr>
        <p:spPr>
          <a:xfrm>
            <a:off x="8149407" y="70875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Пример дата майнинга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A4B6A0E1-DE98-415F-A924-04A1CC5A85E2}"/>
              </a:ext>
            </a:extLst>
          </p:cNvPr>
          <p:cNvSpPr/>
          <p:nvPr/>
        </p:nvSpPr>
        <p:spPr>
          <a:xfrm>
            <a:off x="9301206" y="69260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Матрица рисков </a:t>
            </a: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906D8F8A-F5E5-4214-B29B-B475B863055D}"/>
              </a:ext>
            </a:extLst>
          </p:cNvPr>
          <p:cNvSpPr/>
          <p:nvPr/>
        </p:nvSpPr>
        <p:spPr>
          <a:xfrm>
            <a:off x="10453005" y="6925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Экономический эффект</a:t>
            </a:r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1B9F9089-283F-4FDF-A61A-2E2DA56100F1}"/>
              </a:ext>
            </a:extLst>
          </p:cNvPr>
          <p:cNvSpPr/>
          <p:nvPr/>
        </p:nvSpPr>
        <p:spPr>
          <a:xfrm>
            <a:off x="11604805" y="69259"/>
            <a:ext cx="500382" cy="304801"/>
          </a:xfrm>
          <a:prstGeom prst="roundRect">
            <a:avLst/>
          </a:prstGeom>
          <a:solidFill>
            <a:srgbClr val="D7D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05DF79FD-6E39-48BC-95D7-4FED6D5BA1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444" y1="70222" x2="56889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364" y="6230410"/>
            <a:ext cx="642569" cy="642569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4F59329-8D7F-4D81-89B7-B1AE4ED35F86}"/>
              </a:ext>
            </a:extLst>
          </p:cNvPr>
          <p:cNvSpPr/>
          <p:nvPr/>
        </p:nvSpPr>
        <p:spPr>
          <a:xfrm>
            <a:off x="363597" y="2505670"/>
            <a:ext cx="30148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Чтобы обойти систему  </a:t>
            </a:r>
            <a:r>
              <a:rPr lang="ru-RU" b="1" dirty="0" err="1"/>
              <a:t>фроды</a:t>
            </a:r>
            <a:r>
              <a:rPr lang="ru-RU" b="1" dirty="0"/>
              <a:t> могут:</a:t>
            </a:r>
          </a:p>
          <a:p>
            <a:r>
              <a:rPr lang="ru-RU" dirty="0"/>
              <a:t>Указывать данные наиболее стандартные и популярные для честного клиента, так можно стать менее подозрительным для </a:t>
            </a:r>
            <a:r>
              <a:rPr lang="ru-RU" dirty="0" err="1"/>
              <a:t>антифрод</a:t>
            </a:r>
            <a:r>
              <a:rPr lang="ru-RU" dirty="0"/>
              <a:t>-системы.</a:t>
            </a:r>
          </a:p>
          <a:p>
            <a:endParaRPr lang="ru-RU" dirty="0"/>
          </a:p>
          <a:p>
            <a:r>
              <a:rPr lang="ru-RU" b="1" dirty="0"/>
              <a:t>Портрет </a:t>
            </a:r>
            <a:r>
              <a:rPr lang="ru-RU" b="1" dirty="0" err="1"/>
              <a:t>фрода</a:t>
            </a:r>
            <a:r>
              <a:rPr lang="ru-RU" b="1" dirty="0"/>
              <a:t>:</a:t>
            </a:r>
          </a:p>
          <a:p>
            <a:r>
              <a:rPr lang="ru-RU" dirty="0"/>
              <a:t>Самый хитрый </a:t>
            </a:r>
            <a:r>
              <a:rPr lang="ru-RU" dirty="0" err="1"/>
              <a:t>фрод</a:t>
            </a:r>
            <a:r>
              <a:rPr lang="ru-RU" dirty="0"/>
              <a:t> –</a:t>
            </a:r>
            <a:r>
              <a:rPr lang="ru-RU" dirty="0" err="1"/>
              <a:t>фрод</a:t>
            </a:r>
            <a:r>
              <a:rPr lang="ru-RU" dirty="0"/>
              <a:t> максимально похожий на вашего клиента.</a:t>
            </a:r>
          </a:p>
          <a:p>
            <a:r>
              <a:rPr lang="ru-RU" dirty="0"/>
              <a:t>«Волк в овечьей шкуре»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352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175974" y="898432"/>
            <a:ext cx="11684658" cy="57591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1A750825-43A7-4C17-92AF-CD41D107255F}"/>
              </a:ext>
            </a:extLst>
          </p:cNvPr>
          <p:cNvGraphicFramePr/>
          <p:nvPr>
            <p:extLst/>
          </p:nvPr>
        </p:nvGraphicFramePr>
        <p:xfrm>
          <a:off x="647700" y="1238883"/>
          <a:ext cx="109855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2B1729-23F8-4A1F-981D-238FC5D744B0}"/>
              </a:ext>
            </a:extLst>
          </p:cNvPr>
          <p:cNvSpPr txBox="1"/>
          <p:nvPr/>
        </p:nvSpPr>
        <p:spPr>
          <a:xfrm>
            <a:off x="647700" y="181361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по кредитным продуктам</a:t>
            </a:r>
          </a:p>
        </p:txBody>
      </p:sp>
    </p:spTree>
    <p:extLst>
      <p:ext uri="{BB962C8B-B14F-4D97-AF65-F5344CB8AC3E}">
        <p14:creationId xmlns:p14="http://schemas.microsoft.com/office/powerpoint/2010/main" val="1062761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175974" y="898432"/>
            <a:ext cx="11800126" cy="57591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1A750825-43A7-4C17-92AF-CD41D107255F}"/>
              </a:ext>
            </a:extLst>
          </p:cNvPr>
          <p:cNvGraphicFramePr/>
          <p:nvPr>
            <p:extLst/>
          </p:nvPr>
        </p:nvGraphicFramePr>
        <p:xfrm>
          <a:off x="2044700" y="898432"/>
          <a:ext cx="8420100" cy="4239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2B1729-23F8-4A1F-981D-238FC5D744B0}"/>
              </a:ext>
            </a:extLst>
          </p:cNvPr>
          <p:cNvSpPr txBox="1"/>
          <p:nvPr/>
        </p:nvSpPr>
        <p:spPr>
          <a:xfrm>
            <a:off x="647700" y="181361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по наличию </a:t>
            </a:r>
            <a:r>
              <a:rPr lang="ru-RU" sz="4000" b="1" dirty="0" err="1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загран</a:t>
            </a:r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паспорта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2E45F9-F133-4D50-800C-58523195D448}"/>
              </a:ext>
            </a:extLst>
          </p:cNvPr>
          <p:cNvSpPr txBox="1"/>
          <p:nvPr/>
        </p:nvSpPr>
        <p:spPr>
          <a:xfrm>
            <a:off x="317500" y="5167579"/>
            <a:ext cx="11543132" cy="13234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+mj-lt"/>
              </a:rPr>
              <a:t>На основе графика видно:</a:t>
            </a:r>
            <a:br>
              <a:rPr lang="ru-RU" sz="2000" b="1" dirty="0">
                <a:latin typeface="+mj-lt"/>
              </a:rPr>
            </a:br>
            <a:r>
              <a:rPr lang="ru-RU" sz="2000" dirty="0" err="1">
                <a:latin typeface="+mj-lt"/>
              </a:rPr>
              <a:t>Фроды</a:t>
            </a:r>
            <a:r>
              <a:rPr lang="ru-RU" sz="2000" dirty="0">
                <a:latin typeface="+mj-lt"/>
              </a:rPr>
              <a:t> чаще всего не указывают имеют </a:t>
            </a:r>
            <a:r>
              <a:rPr lang="ru-RU" sz="2000" dirty="0" err="1">
                <a:latin typeface="+mj-lt"/>
              </a:rPr>
              <a:t>загран</a:t>
            </a:r>
            <a:r>
              <a:rPr lang="ru-RU" sz="2000" dirty="0">
                <a:latin typeface="+mj-lt"/>
              </a:rPr>
              <a:t> паспорт, в отличие от честных заемщиков.</a:t>
            </a:r>
          </a:p>
          <a:p>
            <a:r>
              <a:rPr lang="ru-RU" sz="2000" b="1" dirty="0">
                <a:latin typeface="+mj-lt"/>
              </a:rPr>
              <a:t>Как обойти </a:t>
            </a:r>
            <a:r>
              <a:rPr lang="ru-RU" sz="2000" b="1" dirty="0" err="1">
                <a:latin typeface="+mj-lt"/>
              </a:rPr>
              <a:t>антифрод</a:t>
            </a:r>
            <a:r>
              <a:rPr lang="ru-RU" sz="2000" b="1" dirty="0">
                <a:latin typeface="+mj-lt"/>
              </a:rPr>
              <a:t> систему:</a:t>
            </a:r>
          </a:p>
          <a:p>
            <a:r>
              <a:rPr lang="ru-RU" sz="2000" dirty="0">
                <a:latin typeface="+mj-lt"/>
              </a:rPr>
              <a:t>Указывать </a:t>
            </a:r>
            <a:r>
              <a:rPr lang="ru-RU" sz="2000" dirty="0" err="1">
                <a:latin typeface="+mj-lt"/>
              </a:rPr>
              <a:t>загран</a:t>
            </a:r>
            <a:r>
              <a:rPr lang="ru-RU" sz="2000" dirty="0">
                <a:latin typeface="+mj-lt"/>
              </a:rPr>
              <a:t> паспорт.</a:t>
            </a:r>
          </a:p>
        </p:txBody>
      </p:sp>
    </p:spTree>
    <p:extLst>
      <p:ext uri="{BB962C8B-B14F-4D97-AF65-F5344CB8AC3E}">
        <p14:creationId xmlns:p14="http://schemas.microsoft.com/office/powerpoint/2010/main" val="4229262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175974" y="609600"/>
            <a:ext cx="11787426" cy="60479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B1729-23F8-4A1F-981D-238FC5D744B0}"/>
              </a:ext>
            </a:extLst>
          </p:cNvPr>
          <p:cNvSpPr txBox="1"/>
          <p:nvPr/>
        </p:nvSpPr>
        <p:spPr>
          <a:xfrm>
            <a:off x="750468" y="-98286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по доходу</a:t>
            </a:r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725ED9F8-A795-4777-895E-6159697E8A6F}"/>
              </a:ext>
            </a:extLst>
          </p:cNvPr>
          <p:cNvGraphicFramePr/>
          <p:nvPr>
            <p:extLst/>
          </p:nvPr>
        </p:nvGraphicFramePr>
        <p:xfrm>
          <a:off x="411836" y="707886"/>
          <a:ext cx="11386463" cy="3953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B9DC37E-B114-49FB-A2BD-6745EFD9FE0A}"/>
              </a:ext>
            </a:extLst>
          </p:cNvPr>
          <p:cNvSpPr txBox="1"/>
          <p:nvPr/>
        </p:nvSpPr>
        <p:spPr>
          <a:xfrm>
            <a:off x="411836" y="4608888"/>
            <a:ext cx="11518900" cy="20313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>
                <a:latin typeface="+mj-lt"/>
              </a:rPr>
              <a:t>На основе графика видно:</a:t>
            </a:r>
            <a:br>
              <a:rPr lang="ru-RU" b="1" dirty="0">
                <a:latin typeface="+mj-lt"/>
              </a:rPr>
            </a:br>
            <a:r>
              <a:rPr lang="ru-RU" dirty="0" err="1">
                <a:latin typeface="+mj-lt"/>
              </a:rPr>
              <a:t>Фроды</a:t>
            </a:r>
            <a:r>
              <a:rPr lang="ru-RU" dirty="0">
                <a:latin typeface="+mj-lt"/>
              </a:rPr>
              <a:t> предпочитают указывать в заявке доход кратный </a:t>
            </a:r>
            <a:r>
              <a:rPr lang="ru-RU" b="1" dirty="0">
                <a:latin typeface="+mj-lt"/>
              </a:rPr>
              <a:t>5000р.</a:t>
            </a:r>
          </a:p>
          <a:p>
            <a:r>
              <a:rPr lang="ru-RU" b="1" dirty="0">
                <a:latin typeface="+mj-lt"/>
              </a:rPr>
              <a:t>Как обойти </a:t>
            </a:r>
            <a:r>
              <a:rPr lang="ru-RU" b="1" dirty="0" err="1">
                <a:latin typeface="+mj-lt"/>
              </a:rPr>
              <a:t>антифрод</a:t>
            </a:r>
            <a:r>
              <a:rPr lang="ru-RU" b="1" dirty="0">
                <a:latin typeface="+mj-lt"/>
              </a:rPr>
              <a:t>-систему:</a:t>
            </a:r>
          </a:p>
          <a:p>
            <a:pPr marL="342900" indent="-342900">
              <a:buAutoNum type="arabicPeriod"/>
            </a:pPr>
            <a:r>
              <a:rPr lang="ru-RU" dirty="0">
                <a:latin typeface="+mj-lt"/>
              </a:rPr>
              <a:t>Указывать в графе дохода не круглые суммы.</a:t>
            </a:r>
          </a:p>
          <a:p>
            <a:pPr marL="342900" indent="-342900">
              <a:buAutoNum type="arabicPeriod"/>
            </a:pPr>
            <a:r>
              <a:rPr lang="ru-RU" dirty="0">
                <a:latin typeface="+mj-lt"/>
              </a:rPr>
              <a:t>Указывать суммы, по которым график </a:t>
            </a:r>
            <a:r>
              <a:rPr lang="ru-RU" b="1" dirty="0">
                <a:latin typeface="+mj-lt"/>
              </a:rPr>
              <a:t>не </a:t>
            </a:r>
            <a:r>
              <a:rPr lang="ru-RU" b="1" dirty="0" err="1">
                <a:latin typeface="+mj-lt"/>
              </a:rPr>
              <a:t>фродов</a:t>
            </a:r>
            <a:r>
              <a:rPr lang="ru-RU" b="1" dirty="0">
                <a:latin typeface="+mj-lt"/>
              </a:rPr>
              <a:t> </a:t>
            </a:r>
            <a:r>
              <a:rPr lang="ru-RU" dirty="0">
                <a:latin typeface="+mj-lt"/>
              </a:rPr>
              <a:t>превышает график </a:t>
            </a:r>
            <a:r>
              <a:rPr lang="ru-RU" b="1" dirty="0" err="1">
                <a:latin typeface="+mj-lt"/>
              </a:rPr>
              <a:t>фродов</a:t>
            </a:r>
            <a:r>
              <a:rPr lang="ru-RU" dirty="0">
                <a:latin typeface="+mj-lt"/>
              </a:rPr>
              <a:t>, таким образом можно стать менее заметным для </a:t>
            </a:r>
            <a:r>
              <a:rPr lang="ru-RU" dirty="0" err="1">
                <a:latin typeface="+mj-lt"/>
              </a:rPr>
              <a:t>антифрод</a:t>
            </a:r>
            <a:r>
              <a:rPr lang="ru-RU" dirty="0">
                <a:latin typeface="+mj-lt"/>
              </a:rPr>
              <a:t>-системы.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1357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175974" y="609600"/>
            <a:ext cx="11787426" cy="60479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B1729-23F8-4A1F-981D-238FC5D744B0}"/>
              </a:ext>
            </a:extLst>
          </p:cNvPr>
          <p:cNvSpPr txBox="1"/>
          <p:nvPr/>
        </p:nvSpPr>
        <p:spPr>
          <a:xfrm>
            <a:off x="750468" y="-98286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по сумме кредита</a:t>
            </a:r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725ED9F8-A795-4777-895E-6159697E8A6F}"/>
              </a:ext>
            </a:extLst>
          </p:cNvPr>
          <p:cNvGraphicFramePr/>
          <p:nvPr>
            <p:extLst/>
          </p:nvPr>
        </p:nvGraphicFramePr>
        <p:xfrm>
          <a:off x="175975" y="609600"/>
          <a:ext cx="11787426" cy="368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542A1D2-ED9B-4F83-875E-6BE9F3136638}"/>
              </a:ext>
            </a:extLst>
          </p:cNvPr>
          <p:cNvSpPr txBox="1"/>
          <p:nvPr/>
        </p:nvSpPr>
        <p:spPr>
          <a:xfrm>
            <a:off x="310237" y="4292600"/>
            <a:ext cx="11518900" cy="23083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>
                <a:latin typeface="+mj-lt"/>
              </a:rPr>
              <a:t>На основе графика видно:</a:t>
            </a:r>
            <a:br>
              <a:rPr lang="ru-RU" b="1" dirty="0">
                <a:latin typeface="+mj-lt"/>
              </a:rPr>
            </a:br>
            <a:r>
              <a:rPr lang="ru-RU" b="1" dirty="0">
                <a:latin typeface="+mj-lt"/>
              </a:rPr>
              <a:t>1. </a:t>
            </a:r>
            <a:r>
              <a:rPr lang="ru-RU" dirty="0" err="1">
                <a:latin typeface="+mj-lt"/>
              </a:rPr>
              <a:t>Фроды</a:t>
            </a:r>
            <a:r>
              <a:rPr lang="ru-RU" dirty="0">
                <a:latin typeface="+mj-lt"/>
              </a:rPr>
              <a:t> предпочитают брать в кредит относительно небольшие суммы, кратные </a:t>
            </a:r>
            <a:r>
              <a:rPr lang="ru-RU" b="1" dirty="0">
                <a:latin typeface="+mj-lt"/>
              </a:rPr>
              <a:t>5000р./10.000р.</a:t>
            </a:r>
          </a:p>
          <a:p>
            <a:r>
              <a:rPr lang="ru-RU" b="1" dirty="0">
                <a:latin typeface="+mj-lt"/>
              </a:rPr>
              <a:t>2. </a:t>
            </a:r>
            <a:r>
              <a:rPr lang="ru-RU" dirty="0">
                <a:latin typeface="+mj-lt"/>
              </a:rPr>
              <a:t>По сумме кредита </a:t>
            </a:r>
            <a:r>
              <a:rPr lang="ru-RU" dirty="0" err="1">
                <a:latin typeface="+mj-lt"/>
              </a:rPr>
              <a:t>фроды</a:t>
            </a:r>
            <a:r>
              <a:rPr lang="ru-RU" dirty="0">
                <a:latin typeface="+mj-lt"/>
              </a:rPr>
              <a:t> стараются быть похожими на обычных клиентов банка, но можно проследить суммы, которые являются у них наиболее популярными, больше чем у обычных пользователей.</a:t>
            </a:r>
          </a:p>
          <a:p>
            <a:r>
              <a:rPr lang="ru-RU" b="1" dirty="0">
                <a:latin typeface="+mj-lt"/>
              </a:rPr>
              <a:t>Как обойти </a:t>
            </a:r>
            <a:r>
              <a:rPr lang="ru-RU" b="1" dirty="0" err="1">
                <a:latin typeface="+mj-lt"/>
              </a:rPr>
              <a:t>антифрод</a:t>
            </a:r>
            <a:r>
              <a:rPr lang="ru-RU" b="1" dirty="0">
                <a:latin typeface="+mj-lt"/>
              </a:rPr>
              <a:t>-систему:</a:t>
            </a:r>
          </a:p>
          <a:p>
            <a:r>
              <a:rPr lang="ru-RU" dirty="0">
                <a:latin typeface="+mj-lt"/>
              </a:rPr>
              <a:t>Указывать сумму кредита, по которым график </a:t>
            </a:r>
            <a:r>
              <a:rPr lang="ru-RU" b="1" dirty="0">
                <a:latin typeface="+mj-lt"/>
              </a:rPr>
              <a:t>не </a:t>
            </a:r>
            <a:r>
              <a:rPr lang="ru-RU" b="1" dirty="0" err="1">
                <a:latin typeface="+mj-lt"/>
              </a:rPr>
              <a:t>фродов</a:t>
            </a:r>
            <a:r>
              <a:rPr lang="ru-RU" b="1" dirty="0">
                <a:latin typeface="+mj-lt"/>
              </a:rPr>
              <a:t> </a:t>
            </a:r>
            <a:r>
              <a:rPr lang="ru-RU" dirty="0">
                <a:latin typeface="+mj-lt"/>
              </a:rPr>
              <a:t>превышает график </a:t>
            </a:r>
            <a:r>
              <a:rPr lang="ru-RU" b="1" dirty="0" err="1">
                <a:latin typeface="+mj-lt"/>
              </a:rPr>
              <a:t>фродов</a:t>
            </a:r>
            <a:r>
              <a:rPr lang="ru-RU" dirty="0">
                <a:latin typeface="+mj-lt"/>
              </a:rPr>
              <a:t>, таким образом можно стать менее заметным для </a:t>
            </a:r>
            <a:r>
              <a:rPr lang="ru-RU" dirty="0" err="1">
                <a:latin typeface="+mj-lt"/>
              </a:rPr>
              <a:t>антифрод</a:t>
            </a:r>
            <a:r>
              <a:rPr lang="ru-RU" dirty="0">
                <a:latin typeface="+mj-lt"/>
              </a:rPr>
              <a:t>-системы.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079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175974" y="609600"/>
            <a:ext cx="11787426" cy="60479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B1729-23F8-4A1F-981D-238FC5D744B0}"/>
              </a:ext>
            </a:extLst>
          </p:cNvPr>
          <p:cNvSpPr txBox="1"/>
          <p:nvPr/>
        </p:nvSpPr>
        <p:spPr>
          <a:xfrm>
            <a:off x="750468" y="0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по изменению имен</a:t>
            </a:r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725ED9F8-A795-4777-895E-6159697E8A6F}"/>
              </a:ext>
            </a:extLst>
          </p:cNvPr>
          <p:cNvGraphicFramePr/>
          <p:nvPr>
            <p:extLst/>
          </p:nvPr>
        </p:nvGraphicFramePr>
        <p:xfrm>
          <a:off x="411836" y="707886"/>
          <a:ext cx="11322963" cy="5832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14425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175974" y="609600"/>
            <a:ext cx="11787426" cy="60479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B1729-23F8-4A1F-981D-238FC5D744B0}"/>
              </a:ext>
            </a:extLst>
          </p:cNvPr>
          <p:cNvSpPr txBox="1"/>
          <p:nvPr/>
        </p:nvSpPr>
        <p:spPr>
          <a:xfrm>
            <a:off x="750468" y="0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по полу</a:t>
            </a:r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725ED9F8-A795-4777-895E-6159697E8A6F}"/>
              </a:ext>
            </a:extLst>
          </p:cNvPr>
          <p:cNvGraphicFramePr/>
          <p:nvPr>
            <p:extLst/>
          </p:nvPr>
        </p:nvGraphicFramePr>
        <p:xfrm>
          <a:off x="457202" y="707886"/>
          <a:ext cx="11437263" cy="3318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F9764B6-1A40-4CA3-B676-DDC68B57A60E}"/>
              </a:ext>
            </a:extLst>
          </p:cNvPr>
          <p:cNvSpPr txBox="1"/>
          <p:nvPr/>
        </p:nvSpPr>
        <p:spPr>
          <a:xfrm>
            <a:off x="297535" y="3784925"/>
            <a:ext cx="11518900" cy="28007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ru-RU" sz="2200" b="1" dirty="0">
                <a:latin typeface="+mj-lt"/>
              </a:rPr>
              <a:t>На основе графика видно:</a:t>
            </a:r>
            <a:br>
              <a:rPr lang="ru-RU" sz="2200" b="1" dirty="0">
                <a:latin typeface="+mj-lt"/>
              </a:rPr>
            </a:br>
            <a:r>
              <a:rPr lang="ru-RU" sz="2200" b="1" dirty="0">
                <a:latin typeface="+mj-lt"/>
              </a:rPr>
              <a:t>1. </a:t>
            </a:r>
            <a:r>
              <a:rPr lang="ru-RU" sz="2200" dirty="0">
                <a:latin typeface="+mj-lt"/>
              </a:rPr>
              <a:t>Среди группы </a:t>
            </a:r>
            <a:r>
              <a:rPr lang="ru-RU" sz="2200" b="1" dirty="0" err="1">
                <a:latin typeface="+mj-lt"/>
              </a:rPr>
              <a:t>фродов</a:t>
            </a:r>
            <a:r>
              <a:rPr lang="ru-RU" sz="2200" dirty="0">
                <a:latin typeface="+mj-lt"/>
              </a:rPr>
              <a:t>, большую часть занимают </a:t>
            </a:r>
            <a:r>
              <a:rPr lang="ru-RU" sz="2200" b="1" dirty="0">
                <a:latin typeface="+mj-lt"/>
              </a:rPr>
              <a:t>мужчины, </a:t>
            </a:r>
            <a:r>
              <a:rPr lang="ru-RU" sz="2200" dirty="0">
                <a:latin typeface="+mj-lt"/>
              </a:rPr>
              <a:t>имея значительный отрыв от </a:t>
            </a:r>
            <a:r>
              <a:rPr lang="ru-RU" sz="2200" b="1" dirty="0">
                <a:latin typeface="+mj-lt"/>
              </a:rPr>
              <a:t>женщин.</a:t>
            </a:r>
          </a:p>
          <a:p>
            <a:r>
              <a:rPr lang="ru-RU" sz="2200" b="1" dirty="0">
                <a:latin typeface="+mj-lt"/>
              </a:rPr>
              <a:t>2. </a:t>
            </a:r>
            <a:r>
              <a:rPr lang="ru-RU" sz="2200" dirty="0">
                <a:latin typeface="+mj-lt"/>
              </a:rPr>
              <a:t>Среди честных клиентов, </a:t>
            </a:r>
            <a:r>
              <a:rPr lang="ru-RU" sz="2200" b="1" dirty="0" err="1">
                <a:latin typeface="+mj-lt"/>
              </a:rPr>
              <a:t>женищны</a:t>
            </a:r>
            <a:r>
              <a:rPr lang="ru-RU" sz="2200" b="1" dirty="0">
                <a:latin typeface="+mj-lt"/>
              </a:rPr>
              <a:t> </a:t>
            </a:r>
            <a:r>
              <a:rPr lang="ru-RU" sz="2200" dirty="0">
                <a:latin typeface="+mj-lt"/>
              </a:rPr>
              <a:t>и </a:t>
            </a:r>
            <a:r>
              <a:rPr lang="ru-RU" sz="2200" b="1" dirty="0">
                <a:latin typeface="+mj-lt"/>
              </a:rPr>
              <a:t>мужчины </a:t>
            </a:r>
            <a:r>
              <a:rPr lang="ru-RU" sz="2200" dirty="0">
                <a:latin typeface="+mj-lt"/>
              </a:rPr>
              <a:t>примерно в равной степени берут кредит, но все же </a:t>
            </a:r>
            <a:r>
              <a:rPr lang="ru-RU" sz="2200" b="1" dirty="0">
                <a:latin typeface="+mj-lt"/>
              </a:rPr>
              <a:t>женщины </a:t>
            </a:r>
            <a:r>
              <a:rPr lang="ru-RU" sz="2200" dirty="0">
                <a:latin typeface="+mj-lt"/>
              </a:rPr>
              <a:t>имеют некое численное преимущество.</a:t>
            </a:r>
          </a:p>
          <a:p>
            <a:r>
              <a:rPr lang="ru-RU" sz="2200" b="1" dirty="0">
                <a:latin typeface="+mj-lt"/>
              </a:rPr>
              <a:t>Как обойти </a:t>
            </a:r>
            <a:r>
              <a:rPr lang="ru-RU" sz="2200" b="1" dirty="0" err="1">
                <a:latin typeface="+mj-lt"/>
              </a:rPr>
              <a:t>антифрод</a:t>
            </a:r>
            <a:r>
              <a:rPr lang="ru-RU" sz="2200" b="1" dirty="0">
                <a:latin typeface="+mj-lt"/>
              </a:rPr>
              <a:t>-систему:</a:t>
            </a:r>
          </a:p>
          <a:p>
            <a:r>
              <a:rPr lang="ru-RU" sz="2200" dirty="0">
                <a:latin typeface="+mj-lt"/>
              </a:rPr>
              <a:t>Можно сделать вывод, что для того, чтобы стать менее подозрительным для </a:t>
            </a:r>
            <a:r>
              <a:rPr lang="ru-RU" sz="2200" dirty="0" err="1">
                <a:latin typeface="+mj-lt"/>
              </a:rPr>
              <a:t>антифрод</a:t>
            </a:r>
            <a:r>
              <a:rPr lang="ru-RU" sz="2200" dirty="0">
                <a:latin typeface="+mj-lt"/>
              </a:rPr>
              <a:t>-системы, кредит должна брать женщина.</a:t>
            </a:r>
          </a:p>
        </p:txBody>
      </p:sp>
    </p:spTree>
    <p:extLst>
      <p:ext uri="{BB962C8B-B14F-4D97-AF65-F5344CB8AC3E}">
        <p14:creationId xmlns:p14="http://schemas.microsoft.com/office/powerpoint/2010/main" val="2192884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175974" y="898432"/>
            <a:ext cx="11684658" cy="57591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1A750825-43A7-4C17-92AF-CD41D107255F}"/>
              </a:ext>
            </a:extLst>
          </p:cNvPr>
          <p:cNvGraphicFramePr/>
          <p:nvPr>
            <p:extLst/>
          </p:nvPr>
        </p:nvGraphicFramePr>
        <p:xfrm>
          <a:off x="647700" y="1238883"/>
          <a:ext cx="109601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2B1729-23F8-4A1F-981D-238FC5D744B0}"/>
              </a:ext>
            </a:extLst>
          </p:cNvPr>
          <p:cNvSpPr txBox="1"/>
          <p:nvPr/>
        </p:nvSpPr>
        <p:spPr>
          <a:xfrm>
            <a:off x="647700" y="181361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по должностям</a:t>
            </a:r>
          </a:p>
        </p:txBody>
      </p:sp>
    </p:spTree>
    <p:extLst>
      <p:ext uri="{BB962C8B-B14F-4D97-AF65-F5344CB8AC3E}">
        <p14:creationId xmlns:p14="http://schemas.microsoft.com/office/powerpoint/2010/main" val="2200858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175974" y="898432"/>
            <a:ext cx="11684658" cy="57591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1A750825-43A7-4C17-92AF-CD41D107255F}"/>
              </a:ext>
            </a:extLst>
          </p:cNvPr>
          <p:cNvGraphicFramePr/>
          <p:nvPr>
            <p:extLst/>
          </p:nvPr>
        </p:nvGraphicFramePr>
        <p:xfrm>
          <a:off x="647700" y="1238883"/>
          <a:ext cx="109855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2B1729-23F8-4A1F-981D-238FC5D744B0}"/>
              </a:ext>
            </a:extLst>
          </p:cNvPr>
          <p:cNvSpPr txBox="1"/>
          <p:nvPr/>
        </p:nvSpPr>
        <p:spPr>
          <a:xfrm>
            <a:off x="647700" y="181361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по образованию</a:t>
            </a:r>
          </a:p>
        </p:txBody>
      </p:sp>
    </p:spTree>
    <p:extLst>
      <p:ext uri="{BB962C8B-B14F-4D97-AF65-F5344CB8AC3E}">
        <p14:creationId xmlns:p14="http://schemas.microsoft.com/office/powerpoint/2010/main" val="2194685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175974" y="898432"/>
            <a:ext cx="11684658" cy="57591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1A750825-43A7-4C17-92AF-CD41D107255F}"/>
              </a:ext>
            </a:extLst>
          </p:cNvPr>
          <p:cNvGraphicFramePr/>
          <p:nvPr>
            <p:extLst/>
          </p:nvPr>
        </p:nvGraphicFramePr>
        <p:xfrm>
          <a:off x="175974" y="1050832"/>
          <a:ext cx="11546126" cy="4168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2B1729-23F8-4A1F-981D-238FC5D744B0}"/>
              </a:ext>
            </a:extLst>
          </p:cNvPr>
          <p:cNvSpPr txBox="1"/>
          <p:nvPr/>
        </p:nvSpPr>
        <p:spPr>
          <a:xfrm>
            <a:off x="647700" y="181361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Клиент Альфа-Банка?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1F0BF-0139-4024-BC5C-5961EC9DCB3A}"/>
              </a:ext>
            </a:extLst>
          </p:cNvPr>
          <p:cNvSpPr txBox="1"/>
          <p:nvPr/>
        </p:nvSpPr>
        <p:spPr>
          <a:xfrm>
            <a:off x="519786" y="5372099"/>
            <a:ext cx="11202313" cy="1107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ru-RU" sz="2200" b="1" dirty="0">
                <a:latin typeface="+mj-lt"/>
              </a:rPr>
              <a:t>На основе графика видно:</a:t>
            </a:r>
            <a:br>
              <a:rPr lang="ru-RU" sz="2200" b="1" dirty="0">
                <a:latin typeface="+mj-lt"/>
              </a:rPr>
            </a:br>
            <a:r>
              <a:rPr lang="ru-RU" sz="2200" dirty="0">
                <a:latin typeface="+mj-lt"/>
              </a:rPr>
              <a:t>Больше половины </a:t>
            </a:r>
            <a:r>
              <a:rPr lang="ru-RU" sz="2200" dirty="0" err="1">
                <a:latin typeface="+mj-lt"/>
              </a:rPr>
              <a:t>фродов</a:t>
            </a:r>
            <a:r>
              <a:rPr lang="ru-RU" sz="2200" dirty="0">
                <a:latin typeface="+mj-lt"/>
              </a:rPr>
              <a:t> являлось клиентами Альфа-Банка. Поэтому необходимо быть внимательнее не только к внешним угрозам.</a:t>
            </a:r>
          </a:p>
        </p:txBody>
      </p:sp>
    </p:spTree>
    <p:extLst>
      <p:ext uri="{BB962C8B-B14F-4D97-AF65-F5344CB8AC3E}">
        <p14:creationId xmlns:p14="http://schemas.microsoft.com/office/powerpoint/2010/main" val="3589827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175974" y="898432"/>
            <a:ext cx="11787426" cy="57591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1A750825-43A7-4C17-92AF-CD41D107255F}"/>
              </a:ext>
            </a:extLst>
          </p:cNvPr>
          <p:cNvGraphicFramePr/>
          <p:nvPr>
            <p:extLst/>
          </p:nvPr>
        </p:nvGraphicFramePr>
        <p:xfrm>
          <a:off x="228600" y="990601"/>
          <a:ext cx="11632032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2B1729-23F8-4A1F-981D-238FC5D744B0}"/>
              </a:ext>
            </a:extLst>
          </p:cNvPr>
          <p:cNvSpPr txBox="1"/>
          <p:nvPr/>
        </p:nvSpPr>
        <p:spPr>
          <a:xfrm>
            <a:off x="647700" y="181361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Место прихода извещений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405AD6-EC84-401A-BE01-7F5B0872A53D}"/>
              </a:ext>
            </a:extLst>
          </p:cNvPr>
          <p:cNvSpPr txBox="1"/>
          <p:nvPr/>
        </p:nvSpPr>
        <p:spPr>
          <a:xfrm>
            <a:off x="310237" y="4587969"/>
            <a:ext cx="11518900" cy="1938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+mj-lt"/>
              </a:rPr>
              <a:t>На основе графика видно:</a:t>
            </a:r>
            <a:br>
              <a:rPr lang="ru-RU" sz="2000" b="1" dirty="0">
                <a:latin typeface="+mj-lt"/>
              </a:rPr>
            </a:br>
            <a:r>
              <a:rPr lang="ru-RU" sz="2000" dirty="0" err="1">
                <a:latin typeface="+mj-lt"/>
              </a:rPr>
              <a:t>Фроды</a:t>
            </a:r>
            <a:r>
              <a:rPr lang="ru-RU" sz="2000" dirty="0">
                <a:latin typeface="+mj-lt"/>
              </a:rPr>
              <a:t> в сравнении с честными клиентами чаще всего в качестве места прихода извещения и приема кредитных карт назначают почту компании или ее адрес.</a:t>
            </a:r>
          </a:p>
          <a:p>
            <a:r>
              <a:rPr lang="ru-RU" sz="2000" b="1" dirty="0">
                <a:latin typeface="+mj-lt"/>
              </a:rPr>
              <a:t>Как обойти </a:t>
            </a:r>
            <a:r>
              <a:rPr lang="ru-RU" sz="2000" b="1" dirty="0" err="1">
                <a:latin typeface="+mj-lt"/>
              </a:rPr>
              <a:t>антифрод</a:t>
            </a:r>
            <a:r>
              <a:rPr lang="ru-RU" sz="2000" b="1" dirty="0">
                <a:latin typeface="+mj-lt"/>
              </a:rPr>
              <a:t>-систему:</a:t>
            </a:r>
          </a:p>
          <a:p>
            <a:r>
              <a:rPr lang="ru-RU" sz="2000" dirty="0">
                <a:latin typeface="+mj-lt"/>
              </a:rPr>
              <a:t>Необходимо указывать данные наиболее стандартные для честного клиента, такие как личная почта, домашний адрес, так можно стать менее подозрительным для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3957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3A2A4A-3045-4891-888C-B88F69AA0EFF}"/>
              </a:ext>
            </a:extLst>
          </p:cNvPr>
          <p:cNvSpPr txBox="1"/>
          <p:nvPr/>
        </p:nvSpPr>
        <p:spPr>
          <a:xfrm>
            <a:off x="267189" y="313684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Работа с данными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373483" y="998825"/>
            <a:ext cx="4597755" cy="5743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8" name="AutoShape 8" descr="data:image/png;base64,iVBORw0KGgoAAAANSUhEUgAAAOEAAADhCAMAAAAJbSJIAAAAilBMVEX////uMSTtGgDuIAv/+vr6xcLuKBjuLR/zdm/uLR7tJRTtIhDuKhvtEADtGwDvQzj96+r2o5/2nZn83dz96Of4tLHwSkDxXFT+8O/zgHv1ko34urfze3T2pKD0jYj6ysfxWE771tTvOCzxX1jxa2X6z83xZV7wT0b3rar72tnvNir5xsP0h4HvQDX33OiVAAAD3UlEQVR4nO3c6VbiQBAFYLKQsKSjKAgKCjq44PL+rzcoDuZ2EhImDWVx7veTceZUDZXOpdPYahERERERERERERERERERERERERERERERERHR/wvv29P2KpQu42Aen1KTpr4JlvfSpRxEuDSJt5GYjnQ1BxB+9LwfwbN0Pe4tIi+rv5QuyLWL1ENmJF2SW+fGatCLk9NaUt97dodecCtdlEth7i1cv4mxdFUuvQT5Dj3/Tbosh87igg6TJ+my3LksGNLP5XQiXZgzd/l15muteZEuzJlu0ZCu15or6cJcmfuFDa7H9FK6NEc6UUmHvRvp0twI4VaRHdj4Vbo2N6bZSBrDjcN/lC7OiXGS6cnAnSOaSRfnAoTu9V3+KvsmpqcQv2+zl2Ewag362Q6n0uU5gBfepDWE9/SPdHnNXeYagjE9geR2A9sznx/sL7JjegLJLbaG1HpX9Se3OQzp+Os1uDLVJzdIbN8jCWOqPbmFELq/lxUcU0+4xIYgsXUX369+wJjqTm7jbtG6CWOqO7nhNun23oe7Gr7m5AYJrTvevg6rqerkBhdc5uYOY6o5ua2Kh7SF2dQz54I1NgN7bJkhtbKp4v19r2RIrQtUb3KbF93uN6wx1ZrcZtnEBkNqjanW5IaJzfqYBKup1uQGic3+qGuNqc7kBoltm0n/gZu+zuQ2gXcp91kextQzIiU2NMAW7Ls6ZlOVyQ0SW25IrdU0Gef/gd9utXtIc2OqL7nhU9E0v2k4hJtJX19ygz0273XWsc2yf+7FZ9IF7+vNeiqaRLYEf8CspEveU+lT0TK9O+mS9xOWPdgupe0A0cg+qFfNzKWL3gsktnoiVadq80cRa1C154aJrSZVya3wHFsVTXtuJefYqihKbiXn2Koo2nNLqrspoie5WefYcnktC8dUy54bJradZd/DFaslueGh7ort3gdYdaMjldjQCE7qVRy2wM/Bvo7ktoDEVnFgBncVdSQ3rLnyuPoz/H+oOOeGic2vimL4RYVAw3eFMLEFVT+O26pdBXtuuP5H15V/YQn5wAyPUGMzA3wgUf1t0TY+g/v9Yzp5D9Lt4lHrIPfPhZj40Z2GpaY1HZv+5mKs9WDwehOB4r55ah+8NleGN56f1L2qHj/nOjIPF3o+PH2ZL00/qveAPkkC09H4BHEy+Kg3daOzF/0nhYmIiIiIiIiI6MjC5qRb2G3hB02ZX/3b+PY/kpgX96S72CUs+q1l++pKd7ELO2SH7FAeO2SH7FAeO6wlke5iJ7858yDdxE7DdnPKjmQQERERERERERERERERERERERERERERERERHdtfz3IwtzR3rS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73479" y="4301885"/>
            <a:ext cx="4597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Прогнозирование вероятности </a:t>
            </a:r>
            <a:r>
              <a:rPr lang="ru-RU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фрода</a:t>
            </a:r>
            <a:endParaRPr lang="ru-RU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2747" t="33983" r="33134" b="22052"/>
          <a:stretch/>
        </p:blipFill>
        <p:spPr>
          <a:xfrm>
            <a:off x="373481" y="1021570"/>
            <a:ext cx="4597756" cy="33308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482" y="5319794"/>
            <a:ext cx="4597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479" y="5246567"/>
            <a:ext cx="45429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В среде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Azure ML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была разработана математическая модель способная определить, с какой вероятностью заявка на продукт Альфа-Банка является 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фродом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5123641" y="998824"/>
            <a:ext cx="3809997" cy="574300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5123639" y="3441326"/>
            <a:ext cx="4597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Веб режим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688" y="1035243"/>
            <a:ext cx="3769996" cy="41564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23639" y="5165906"/>
            <a:ext cx="380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Веб-сервис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23639" y="5674338"/>
            <a:ext cx="3809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Через онлайн форму вводятся данные анкеты, для определения вероятности мошенничества 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9086039" y="1021570"/>
            <a:ext cx="2779764" cy="449058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9086038" y="1021570"/>
            <a:ext cx="27797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/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Попытка обмануть систему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86038" y="2462280"/>
            <a:ext cx="27797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Путем ввода данных, которые на основании статистических исследований пользуются меньшей относительной популярностью у 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фродов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, система распознает заявку как не подозрительную</a:t>
            </a:r>
          </a:p>
          <a:p>
            <a:pPr marL="108000"/>
            <a:endParaRPr lang="ru-RU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0ABAE7EA-512C-4794-8D90-53E867ED9CFB}"/>
              </a:ext>
            </a:extLst>
          </p:cNvPr>
          <p:cNvSpPr/>
          <p:nvPr/>
        </p:nvSpPr>
        <p:spPr>
          <a:xfrm>
            <a:off x="86814" y="7136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Executive summary</a:t>
            </a:r>
            <a:endParaRPr lang="ru-RU" sz="7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CF93A7B5-071F-4BE0-B792-1E1A5D8AA52A}"/>
              </a:ext>
            </a:extLst>
          </p:cNvPr>
          <p:cNvSpPr/>
          <p:nvPr/>
        </p:nvSpPr>
        <p:spPr>
          <a:xfrm>
            <a:off x="1238613" y="71369"/>
            <a:ext cx="1131828" cy="304801"/>
          </a:xfrm>
          <a:prstGeom prst="roundRect">
            <a:avLst/>
          </a:prstGeom>
          <a:solidFill>
            <a:srgbClr val="EF3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Работа с данными</a:t>
            </a: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550F2A2C-54B1-495A-9D8E-35CACFDBDBA5}"/>
              </a:ext>
            </a:extLst>
          </p:cNvPr>
          <p:cNvSpPr/>
          <p:nvPr/>
        </p:nvSpPr>
        <p:spPr>
          <a:xfrm>
            <a:off x="2390412" y="69754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Аналитическая модель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9953BF91-508C-4F23-A5B7-5EF5BFF4D783}"/>
              </a:ext>
            </a:extLst>
          </p:cNvPr>
          <p:cNvSpPr/>
          <p:nvPr/>
        </p:nvSpPr>
        <p:spPr>
          <a:xfrm>
            <a:off x="4690872" y="70376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Обман действующей системы</a:t>
            </a: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21BA4B23-0F1A-4E13-A68B-C2B3D4FBAFDC}"/>
              </a:ext>
            </a:extLst>
          </p:cNvPr>
          <p:cNvSpPr/>
          <p:nvPr/>
        </p:nvSpPr>
        <p:spPr>
          <a:xfrm>
            <a:off x="3542210" y="69754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Веб-сервис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3EFF1FA7-F09D-48D4-8B7E-82511CDD5B5A}"/>
              </a:ext>
            </a:extLst>
          </p:cNvPr>
          <p:cNvSpPr/>
          <p:nvPr/>
        </p:nvSpPr>
        <p:spPr>
          <a:xfrm>
            <a:off x="5845809" y="70875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Harvey Balls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FF6D1367-3CF8-43C0-8FED-F1226301BFAB}"/>
              </a:ext>
            </a:extLst>
          </p:cNvPr>
          <p:cNvSpPr/>
          <p:nvPr/>
        </p:nvSpPr>
        <p:spPr>
          <a:xfrm>
            <a:off x="6997608" y="69260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SAS ENTERPRISE MINER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139B6611-B473-4E1C-9930-A9F12F550D5D}"/>
              </a:ext>
            </a:extLst>
          </p:cNvPr>
          <p:cNvSpPr/>
          <p:nvPr/>
        </p:nvSpPr>
        <p:spPr>
          <a:xfrm>
            <a:off x="8149407" y="70875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Пример дата майнинга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9D74016F-D587-4753-83A2-EED7FB597980}"/>
              </a:ext>
            </a:extLst>
          </p:cNvPr>
          <p:cNvSpPr/>
          <p:nvPr/>
        </p:nvSpPr>
        <p:spPr>
          <a:xfrm>
            <a:off x="9301206" y="69260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Матрица рисков </a:t>
            </a: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E76E4DDB-9B8E-4D12-9481-329396435552}"/>
              </a:ext>
            </a:extLst>
          </p:cNvPr>
          <p:cNvSpPr/>
          <p:nvPr/>
        </p:nvSpPr>
        <p:spPr>
          <a:xfrm>
            <a:off x="10453005" y="6925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Экономический эффект</a:t>
            </a:r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AAC05162-FDB2-497E-9F47-74AA6EFD7869}"/>
              </a:ext>
            </a:extLst>
          </p:cNvPr>
          <p:cNvSpPr/>
          <p:nvPr/>
        </p:nvSpPr>
        <p:spPr>
          <a:xfrm>
            <a:off x="11604805" y="69259"/>
            <a:ext cx="500382" cy="304801"/>
          </a:xfrm>
          <a:prstGeom prst="roundRect">
            <a:avLst/>
          </a:prstGeom>
          <a:solidFill>
            <a:srgbClr val="D7D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E3FBDD3-3B98-405F-B13D-799F2448C3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444" y1="70222" x2="56889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364" y="6230410"/>
            <a:ext cx="642569" cy="6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69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331368" y="917521"/>
            <a:ext cx="11684658" cy="57591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1A750825-43A7-4C17-92AF-CD41D107255F}"/>
              </a:ext>
            </a:extLst>
          </p:cNvPr>
          <p:cNvGraphicFramePr/>
          <p:nvPr>
            <p:extLst/>
          </p:nvPr>
        </p:nvGraphicFramePr>
        <p:xfrm>
          <a:off x="647700" y="917521"/>
          <a:ext cx="11212932" cy="3893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2B1729-23F8-4A1F-981D-238FC5D744B0}"/>
              </a:ext>
            </a:extLst>
          </p:cNvPr>
          <p:cNvSpPr txBox="1"/>
          <p:nvPr/>
        </p:nvSpPr>
        <p:spPr>
          <a:xfrm>
            <a:off x="647700" y="181361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Указание ИНН в заявке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88537-2EF9-4132-83EB-B649F967B648}"/>
              </a:ext>
            </a:extLst>
          </p:cNvPr>
          <p:cNvSpPr txBox="1"/>
          <p:nvPr/>
        </p:nvSpPr>
        <p:spPr>
          <a:xfrm>
            <a:off x="647700" y="4959107"/>
            <a:ext cx="11212932" cy="15696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+mj-lt"/>
              </a:rPr>
              <a:t>На основе графика видно:</a:t>
            </a:r>
            <a:br>
              <a:rPr lang="ru-RU" sz="2400" b="1" dirty="0">
                <a:latin typeface="+mj-lt"/>
              </a:rPr>
            </a:br>
            <a:r>
              <a:rPr lang="ru-RU" sz="2400" dirty="0" err="1">
                <a:latin typeface="+mj-lt"/>
              </a:rPr>
              <a:t>Фроды</a:t>
            </a:r>
            <a:r>
              <a:rPr lang="ru-RU" sz="2400" dirty="0">
                <a:latin typeface="+mj-lt"/>
              </a:rPr>
              <a:t> чаще всего не указывают в анкете  ИНН.</a:t>
            </a:r>
          </a:p>
          <a:p>
            <a:r>
              <a:rPr lang="ru-RU" sz="2400" b="1" dirty="0">
                <a:latin typeface="+mj-lt"/>
              </a:rPr>
              <a:t>Как обойти </a:t>
            </a:r>
            <a:r>
              <a:rPr lang="ru-RU" sz="2400" b="1" dirty="0" err="1">
                <a:latin typeface="+mj-lt"/>
              </a:rPr>
              <a:t>антифрод</a:t>
            </a:r>
            <a:r>
              <a:rPr lang="ru-RU" sz="2400" b="1" dirty="0">
                <a:latin typeface="+mj-lt"/>
              </a:rPr>
              <a:t> систему:</a:t>
            </a:r>
          </a:p>
          <a:p>
            <a:r>
              <a:rPr lang="ru-RU" sz="2400" dirty="0">
                <a:latin typeface="+mj-lt"/>
              </a:rPr>
              <a:t>Указывать ИНН.</a:t>
            </a:r>
          </a:p>
        </p:txBody>
      </p:sp>
    </p:spTree>
    <p:extLst>
      <p:ext uri="{BB962C8B-B14F-4D97-AF65-F5344CB8AC3E}">
        <p14:creationId xmlns:p14="http://schemas.microsoft.com/office/powerpoint/2010/main" val="3867377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175974" y="898432"/>
            <a:ext cx="11684658" cy="57591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1A750825-43A7-4C17-92AF-CD41D107255F}"/>
              </a:ext>
            </a:extLst>
          </p:cNvPr>
          <p:cNvGraphicFramePr/>
          <p:nvPr>
            <p:extLst/>
          </p:nvPr>
        </p:nvGraphicFramePr>
        <p:xfrm>
          <a:off x="647700" y="1238883"/>
          <a:ext cx="110363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2B1729-23F8-4A1F-981D-238FC5D744B0}"/>
              </a:ext>
            </a:extLst>
          </p:cNvPr>
          <p:cNvSpPr txBox="1"/>
          <p:nvPr/>
        </p:nvSpPr>
        <p:spPr>
          <a:xfrm>
            <a:off x="647700" y="181361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по юридическому адресу (регион)</a:t>
            </a:r>
          </a:p>
        </p:txBody>
      </p:sp>
    </p:spTree>
    <p:extLst>
      <p:ext uri="{BB962C8B-B14F-4D97-AF65-F5344CB8AC3E}">
        <p14:creationId xmlns:p14="http://schemas.microsoft.com/office/powerpoint/2010/main" val="628351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175974" y="898432"/>
            <a:ext cx="11684658" cy="57591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1A750825-43A7-4C17-92AF-CD41D107255F}"/>
              </a:ext>
            </a:extLst>
          </p:cNvPr>
          <p:cNvGraphicFramePr/>
          <p:nvPr>
            <p:extLst/>
          </p:nvPr>
        </p:nvGraphicFramePr>
        <p:xfrm>
          <a:off x="647700" y="1238883"/>
          <a:ext cx="110363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2B1729-23F8-4A1F-981D-238FC5D744B0}"/>
              </a:ext>
            </a:extLst>
          </p:cNvPr>
          <p:cNvSpPr txBox="1"/>
          <p:nvPr/>
        </p:nvSpPr>
        <p:spPr>
          <a:xfrm>
            <a:off x="647700" y="181361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по юридическому адресу (город)</a:t>
            </a:r>
          </a:p>
        </p:txBody>
      </p:sp>
    </p:spTree>
    <p:extLst>
      <p:ext uri="{BB962C8B-B14F-4D97-AF65-F5344CB8AC3E}">
        <p14:creationId xmlns:p14="http://schemas.microsoft.com/office/powerpoint/2010/main" val="3936855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175974" y="898432"/>
            <a:ext cx="11684658" cy="57591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1A750825-43A7-4C17-92AF-CD41D107255F}"/>
              </a:ext>
            </a:extLst>
          </p:cNvPr>
          <p:cNvGraphicFramePr/>
          <p:nvPr>
            <p:extLst/>
          </p:nvPr>
        </p:nvGraphicFramePr>
        <p:xfrm>
          <a:off x="647700" y="1238883"/>
          <a:ext cx="109601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2B1729-23F8-4A1F-981D-238FC5D744B0}"/>
              </a:ext>
            </a:extLst>
          </p:cNvPr>
          <p:cNvSpPr txBox="1"/>
          <p:nvPr/>
        </p:nvSpPr>
        <p:spPr>
          <a:xfrm>
            <a:off x="647700" y="181361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по выручке указанной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2486650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175974" y="898432"/>
            <a:ext cx="11736626" cy="57591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1A750825-43A7-4C17-92AF-CD41D107255F}"/>
              </a:ext>
            </a:extLst>
          </p:cNvPr>
          <p:cNvGraphicFramePr/>
          <p:nvPr>
            <p:extLst/>
          </p:nvPr>
        </p:nvGraphicFramePr>
        <p:xfrm>
          <a:off x="647700" y="1238883"/>
          <a:ext cx="110744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2B1729-23F8-4A1F-981D-238FC5D744B0}"/>
              </a:ext>
            </a:extLst>
          </p:cNvPr>
          <p:cNvSpPr txBox="1"/>
          <p:nvPr/>
        </p:nvSpPr>
        <p:spPr>
          <a:xfrm>
            <a:off x="647700" y="190546"/>
            <a:ext cx="1158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по количеству сотрудников</a:t>
            </a:r>
          </a:p>
        </p:txBody>
      </p:sp>
    </p:spTree>
    <p:extLst>
      <p:ext uri="{BB962C8B-B14F-4D97-AF65-F5344CB8AC3E}">
        <p14:creationId xmlns:p14="http://schemas.microsoft.com/office/powerpoint/2010/main" val="1151258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175974" y="1323438"/>
            <a:ext cx="11787426" cy="53341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B1729-23F8-4A1F-981D-238FC5D744B0}"/>
              </a:ext>
            </a:extLst>
          </p:cNvPr>
          <p:cNvSpPr txBox="1"/>
          <p:nvPr/>
        </p:nvSpPr>
        <p:spPr>
          <a:xfrm>
            <a:off x="750468" y="0"/>
            <a:ext cx="112129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Вывод: «Анализ по выручке и количеству сотрудников компании»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5C38E-AEDF-4724-9CD4-22D366AFFD03}"/>
              </a:ext>
            </a:extLst>
          </p:cNvPr>
          <p:cNvSpPr txBox="1"/>
          <p:nvPr/>
        </p:nvSpPr>
        <p:spPr>
          <a:xfrm>
            <a:off x="336550" y="1526639"/>
            <a:ext cx="11518900" cy="41549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+mj-lt"/>
              </a:rPr>
              <a:t>На основе графика видно:</a:t>
            </a:r>
            <a:br>
              <a:rPr lang="ru-RU" sz="2400" b="1" dirty="0">
                <a:latin typeface="+mj-lt"/>
              </a:rPr>
            </a:br>
            <a:r>
              <a:rPr lang="ru-RU" sz="2400" dirty="0">
                <a:latin typeface="+mj-lt"/>
              </a:rPr>
              <a:t>Наибольшую потребность в оформлении кредита имеют люди из компаний, обладающих небольшим штатом сотрудников и невысокой выручкой.</a:t>
            </a:r>
          </a:p>
          <a:p>
            <a:r>
              <a:rPr lang="ru-RU" sz="2400" dirty="0">
                <a:latin typeface="+mj-lt"/>
              </a:rPr>
              <a:t>Также кредитные услуги популярны в больших компаниях, это может быть обусловлено влиянием окружающего общества, люди хотят соответствовать окружению.</a:t>
            </a:r>
          </a:p>
          <a:p>
            <a:r>
              <a:rPr lang="ru-RU" sz="2400" b="1" dirty="0">
                <a:latin typeface="+mj-lt"/>
              </a:rPr>
              <a:t>Как обойти </a:t>
            </a:r>
            <a:r>
              <a:rPr lang="ru-RU" sz="2400" b="1" dirty="0" err="1">
                <a:latin typeface="+mj-lt"/>
              </a:rPr>
              <a:t>антифрод</a:t>
            </a:r>
            <a:r>
              <a:rPr lang="ru-RU" sz="2400" b="1" dirty="0">
                <a:latin typeface="+mj-lt"/>
              </a:rPr>
              <a:t> систему:</a:t>
            </a:r>
          </a:p>
          <a:p>
            <a:r>
              <a:rPr lang="ru-RU" sz="2400" dirty="0">
                <a:latin typeface="+mj-lt"/>
              </a:rPr>
              <a:t>Необходимо указывать небольшие компании, дабы подчеркнуть свою потребность кредите.</a:t>
            </a:r>
          </a:p>
          <a:p>
            <a:r>
              <a:rPr lang="ru-RU" sz="2400" dirty="0">
                <a:latin typeface="+mj-lt"/>
              </a:rPr>
              <a:t>Либо указывать большие компании, так вы вселите уверенность в то, что вы погасите задолженность.</a:t>
            </a:r>
          </a:p>
        </p:txBody>
      </p:sp>
    </p:spTree>
    <p:extLst>
      <p:ext uri="{BB962C8B-B14F-4D97-AF65-F5344CB8AC3E}">
        <p14:creationId xmlns:p14="http://schemas.microsoft.com/office/powerpoint/2010/main" val="1650191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175974" y="1323438"/>
            <a:ext cx="11787426" cy="53341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B1729-23F8-4A1F-981D-238FC5D744B0}"/>
              </a:ext>
            </a:extLst>
          </p:cNvPr>
          <p:cNvSpPr txBox="1"/>
          <p:nvPr/>
        </p:nvSpPr>
        <p:spPr>
          <a:xfrm>
            <a:off x="661568" y="271582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Вывод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5C38E-AEDF-4724-9CD4-22D366AFFD03}"/>
              </a:ext>
            </a:extLst>
          </p:cNvPr>
          <p:cNvSpPr txBox="1"/>
          <p:nvPr/>
        </p:nvSpPr>
        <p:spPr>
          <a:xfrm>
            <a:off x="355600" y="1513939"/>
            <a:ext cx="11518900" cy="44012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+mj-lt"/>
              </a:rPr>
              <a:t>База данных Альфа – Банка является ключом к тому, как обмануть систему. </a:t>
            </a:r>
          </a:p>
          <a:p>
            <a:r>
              <a:rPr lang="ru-RU" sz="2800" dirty="0">
                <a:latin typeface="+mj-lt"/>
              </a:rPr>
              <a:t>Для того чтобы получить кредит, необходимо знать, какие данные вводить, чтобы стать менее заметным для </a:t>
            </a:r>
            <a:r>
              <a:rPr lang="ru-RU" sz="2800" dirty="0" err="1">
                <a:latin typeface="+mj-lt"/>
              </a:rPr>
              <a:t>антифрод</a:t>
            </a:r>
            <a:r>
              <a:rPr lang="ru-RU" sz="2800" dirty="0">
                <a:latin typeface="+mj-lt"/>
              </a:rPr>
              <a:t>-системы.</a:t>
            </a:r>
          </a:p>
          <a:p>
            <a:r>
              <a:rPr lang="ru-RU" sz="2800" b="1" dirty="0">
                <a:latin typeface="+mj-lt"/>
              </a:rPr>
              <a:t>Для того, чтобы этого избежать необходимо:</a:t>
            </a:r>
          </a:p>
          <a:p>
            <a:r>
              <a:rPr lang="ru-RU" sz="2800" b="1" dirty="0">
                <a:latin typeface="+mj-lt"/>
              </a:rPr>
              <a:t>1. </a:t>
            </a:r>
            <a:r>
              <a:rPr lang="ru-RU" sz="2800" dirty="0">
                <a:latin typeface="+mj-lt"/>
              </a:rPr>
              <a:t>Усилить систему безопасности данных.</a:t>
            </a:r>
          </a:p>
          <a:p>
            <a:r>
              <a:rPr lang="ru-RU" sz="2800" b="1" dirty="0">
                <a:latin typeface="+mj-lt"/>
              </a:rPr>
              <a:t>2. </a:t>
            </a:r>
            <a:r>
              <a:rPr lang="ru-RU" sz="2800" dirty="0">
                <a:latin typeface="+mj-lt"/>
              </a:rPr>
              <a:t>Усовершенствовать корпоративный дух и стимулировать любовь сотрудников к компании, дабы не было внутреннего «предательства» и распространения данных.</a:t>
            </a:r>
          </a:p>
          <a:p>
            <a:r>
              <a:rPr lang="ru-RU" sz="2800" b="1" dirty="0">
                <a:latin typeface="+mj-lt"/>
              </a:rPr>
              <a:t>3. </a:t>
            </a:r>
            <a:r>
              <a:rPr lang="ru-RU" sz="2800" dirty="0">
                <a:latin typeface="+mj-lt"/>
              </a:rPr>
              <a:t>Мониторинг сотрудников.</a:t>
            </a:r>
          </a:p>
          <a:p>
            <a:endParaRPr lang="ru-RU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6196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3A2A4A-3045-4891-888C-B88F69AA0EFF}"/>
              </a:ext>
            </a:extLst>
          </p:cNvPr>
          <p:cNvSpPr txBox="1"/>
          <p:nvPr/>
        </p:nvSpPr>
        <p:spPr>
          <a:xfrm>
            <a:off x="292947" y="313684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Как работает аналитическая модель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373483" y="1448768"/>
            <a:ext cx="4006273" cy="233680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8" name="AutoShape 8" descr="data:image/png;base64,iVBORw0KGgoAAAANSUhEUgAAAOEAAADhCAMAAAAJbSJIAAAAilBMVEX////uMSTtGgDuIAv/+vr6xcLuKBjuLR/zdm/uLR7tJRTtIhDuKhvtEADtGwDvQzj96+r2o5/2nZn83dz96Of4tLHwSkDxXFT+8O/zgHv1ko34urfze3T2pKD0jYj6ysfxWE771tTvOCzxX1jxa2X6z83xZV7wT0b3rar72tnvNir5xsP0h4HvQDX33OiVAAAD3UlEQVR4nO3c6VbiQBAFYLKQsKSjKAgKCjq44PL+rzcoDuZ2EhImDWVx7veTceZUDZXOpdPYahERERERERERERERERERERERERERERERERHR/wvv29P2KpQu42Aen1KTpr4JlvfSpRxEuDSJt5GYjnQ1BxB+9LwfwbN0Pe4tIi+rv5QuyLWL1ENmJF2SW+fGatCLk9NaUt97dodecCtdlEth7i1cv4mxdFUuvQT5Dj3/Tbosh87igg6TJ+my3LksGNLP5XQiXZgzd/l15muteZEuzJlu0ZCu15or6cJcmfuFDa7H9FK6NEc6UUmHvRvp0twI4VaRHdj4Vbo2N6bZSBrDjcN/lC7OiXGS6cnAnSOaSRfnAoTu9V3+KvsmpqcQv2+zl2Ewag362Q6n0uU5gBfepDWE9/SPdHnNXeYagjE9geR2A9sznx/sL7JjegLJLbaG1HpX9Se3OQzp+Os1uDLVJzdIbN8jCWOqPbmFELq/lxUcU0+4xIYgsXUX369+wJjqTm7jbtG6CWOqO7nhNun23oe7Gr7m5AYJrTvevg6rqerkBhdc5uYOY6o5ua2Kh7SF2dQz54I1NgN7bJkhtbKp4v19r2RIrQtUb3KbF93uN6wx1ZrcZtnEBkNqjanW5IaJzfqYBKup1uQGic3+qGuNqc7kBoltm0n/gZu+zuQ2gXcp91kextQzIiU2NMAW7Ls6ZlOVyQ0SW25IrdU0Gef/gd9utXtIc2OqL7nhU9E0v2k4hJtJX19ygz0273XWsc2yf+7FZ9IF7+vNeiqaRLYEf8CspEveU+lT0TK9O+mS9xOWPdgupe0A0cg+qFfNzKWL3gsktnoiVadq80cRa1C154aJrSZVya3wHFsVTXtuJefYqihKbiXn2Koo2nNLqrspoie5WefYcnktC8dUy54bJradZd/DFaslueGh7ort3gdYdaMjldjQCE7qVRy2wM/Bvo7ktoDEVnFgBncVdSQ3rLnyuPoz/H+oOOeGic2vimL4RYVAw3eFMLEFVT+O26pdBXtuuP5H15V/YQn5wAyPUGMzA3wgUf1t0TY+g/v9Yzp5D9Lt4lHrIPfPhZj40Z2GpaY1HZv+5mKs9WDwehOB4r55ah+8NleGN56f1L2qHj/nOjIPF3o+PH2ZL00/qveAPkkC09H4BHEy+Kg3daOzF/0nhYmIiIiIiIiI6MjC5qRb2G3hB02ZX/3b+PY/kpgX96S72CUs+q1l++pKd7ELO2SH7FAeO2SH7FAeO6wlke5iJ7858yDdxE7DdnPKjmQQERERERERERERERERERERERERERERERERHdtfz3IwtzR3rS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73480" y="1420947"/>
            <a:ext cx="459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"/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Набор данных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3482" y="5615189"/>
            <a:ext cx="4597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481" y="1897462"/>
            <a:ext cx="4006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Для обучения, 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нейросеть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использует 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датасеты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, в которых хранится зашифрованная информация о клиентах из их заявок и информация о работодателе клиента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4581212" y="1680580"/>
            <a:ext cx="7401772" cy="418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373483" y="3901434"/>
            <a:ext cx="4006274" cy="21436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373478" y="3917846"/>
            <a:ext cx="459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Обученная </a:t>
            </a:r>
            <a:r>
              <a:rPr lang="ru-RU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нейросеть</a:t>
            </a:r>
            <a:endParaRPr lang="ru-RU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3479" y="4239988"/>
            <a:ext cx="4597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3479" y="4388935"/>
            <a:ext cx="40062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Блок натренированной модели классификации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Two-Class Boosted Decision Tree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анализирует введенные данные на вероятность признания анкеты 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фродом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212" y="1680579"/>
            <a:ext cx="7401772" cy="4157864"/>
          </a:xfrm>
          <a:prstGeom prst="rect">
            <a:avLst/>
          </a:prstGeom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E43EC6B3-0C07-4C88-B1BA-2B10FFC0CC3A}"/>
              </a:ext>
            </a:extLst>
          </p:cNvPr>
          <p:cNvSpPr/>
          <p:nvPr/>
        </p:nvSpPr>
        <p:spPr>
          <a:xfrm>
            <a:off x="86814" y="7136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Executive summary</a:t>
            </a:r>
            <a:endParaRPr lang="ru-RU" sz="7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00718537-AAAF-43C7-9CB7-FBE0FE857F5D}"/>
              </a:ext>
            </a:extLst>
          </p:cNvPr>
          <p:cNvSpPr/>
          <p:nvPr/>
        </p:nvSpPr>
        <p:spPr>
          <a:xfrm>
            <a:off x="1238613" y="7136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Работа с данными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FD83A079-6EFA-48CF-B23A-7289E2255C71}"/>
              </a:ext>
            </a:extLst>
          </p:cNvPr>
          <p:cNvSpPr/>
          <p:nvPr/>
        </p:nvSpPr>
        <p:spPr>
          <a:xfrm>
            <a:off x="2390412" y="69754"/>
            <a:ext cx="1131828" cy="304801"/>
          </a:xfrm>
          <a:prstGeom prst="roundRect">
            <a:avLst/>
          </a:prstGeom>
          <a:solidFill>
            <a:srgbClr val="EF3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Аналитическая модель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316B5975-294F-4F88-AD9A-0C51D5AADBE8}"/>
              </a:ext>
            </a:extLst>
          </p:cNvPr>
          <p:cNvSpPr/>
          <p:nvPr/>
        </p:nvSpPr>
        <p:spPr>
          <a:xfrm>
            <a:off x="4690872" y="70376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Обман действующей системы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50CDF2E-C92C-4708-9919-D6FEB2D6CAC0}"/>
              </a:ext>
            </a:extLst>
          </p:cNvPr>
          <p:cNvSpPr/>
          <p:nvPr/>
        </p:nvSpPr>
        <p:spPr>
          <a:xfrm>
            <a:off x="3542210" y="69754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Веб-сервис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9F60916A-05AE-43A7-A626-0B7D09CCA86C}"/>
              </a:ext>
            </a:extLst>
          </p:cNvPr>
          <p:cNvSpPr/>
          <p:nvPr/>
        </p:nvSpPr>
        <p:spPr>
          <a:xfrm>
            <a:off x="5845809" y="70875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Harvey Balls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024C1AF2-DB3A-4A63-8758-9133F30C471F}"/>
              </a:ext>
            </a:extLst>
          </p:cNvPr>
          <p:cNvSpPr/>
          <p:nvPr/>
        </p:nvSpPr>
        <p:spPr>
          <a:xfrm>
            <a:off x="6997608" y="69260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SAS ENTERPRISE MINER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000F89D3-9E66-4E59-9300-5F60D73AC893}"/>
              </a:ext>
            </a:extLst>
          </p:cNvPr>
          <p:cNvSpPr/>
          <p:nvPr/>
        </p:nvSpPr>
        <p:spPr>
          <a:xfrm>
            <a:off x="8149407" y="70875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Пример дата майнинга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20692157-53C1-4CB6-B32E-FC6CAD3A56E9}"/>
              </a:ext>
            </a:extLst>
          </p:cNvPr>
          <p:cNvSpPr/>
          <p:nvPr/>
        </p:nvSpPr>
        <p:spPr>
          <a:xfrm>
            <a:off x="9301206" y="69260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Матрица рисков 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D5F7F853-A8F9-4B35-920F-B2F861306B50}"/>
              </a:ext>
            </a:extLst>
          </p:cNvPr>
          <p:cNvSpPr/>
          <p:nvPr/>
        </p:nvSpPr>
        <p:spPr>
          <a:xfrm>
            <a:off x="10453005" y="6925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Экономический эффект</a:t>
            </a: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B8F3AB64-19B5-4772-A591-3F918D08B580}"/>
              </a:ext>
            </a:extLst>
          </p:cNvPr>
          <p:cNvSpPr/>
          <p:nvPr/>
        </p:nvSpPr>
        <p:spPr>
          <a:xfrm>
            <a:off x="11604805" y="69259"/>
            <a:ext cx="500382" cy="304801"/>
          </a:xfrm>
          <a:prstGeom prst="roundRect">
            <a:avLst/>
          </a:prstGeom>
          <a:solidFill>
            <a:srgbClr val="D7D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1D7C26C-B3C7-4265-BE96-9744F74D7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444" y1="70222" x2="56889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364" y="6230410"/>
            <a:ext cx="642569" cy="6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9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3A2A4A-3045-4891-888C-B88F69AA0EFF}"/>
              </a:ext>
            </a:extLst>
          </p:cNvPr>
          <p:cNvSpPr txBox="1"/>
          <p:nvPr/>
        </p:nvSpPr>
        <p:spPr>
          <a:xfrm>
            <a:off x="292947" y="313684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Веб-сервис</a:t>
            </a:r>
          </a:p>
        </p:txBody>
      </p:sp>
      <p:sp>
        <p:nvSpPr>
          <p:cNvPr id="8" name="AutoShape 8" descr="data:image/png;base64,iVBORw0KGgoAAAANSUhEUgAAAOEAAADhCAMAAAAJbSJIAAAAilBMVEX////uMSTtGgDuIAv/+vr6xcLuKBjuLR/zdm/uLR7tJRTtIhDuKhvtEADtGwDvQzj96+r2o5/2nZn83dz96Of4tLHwSkDxXFT+8O/zgHv1ko34urfze3T2pKD0jYj6ysfxWE771tTvOCzxX1jxa2X6z83xZV7wT0b3rar72tnvNir5xsP0h4HvQDX33OiVAAAD3UlEQVR4nO3c6VbiQBAFYLKQsKSjKAgKCjq44PL+rzcoDuZ2EhImDWVx7veTceZUDZXOpdPYahERERERERERERERERERERERERERERERERHR/wvv29P2KpQu42Aen1KTpr4JlvfSpRxEuDSJt5GYjnQ1BxB+9LwfwbN0Pe4tIi+rv5QuyLWL1ENmJF2SW+fGatCLk9NaUt97dodecCtdlEth7i1cv4mxdFUuvQT5Dj3/Tbosh87igg6TJ+my3LksGNLP5XQiXZgzd/l15muteZEuzJlu0ZCu15or6cJcmfuFDa7H9FK6NEc6UUmHvRvp0twI4VaRHdj4Vbo2N6bZSBrDjcN/lC7OiXGS6cnAnSOaSRfnAoTu9V3+KvsmpqcQv2+zl2Ewag362Q6n0uU5gBfepDWE9/SPdHnNXeYagjE9geR2A9sznx/sL7JjegLJLbaG1HpX9Se3OQzp+Os1uDLVJzdIbN8jCWOqPbmFELq/lxUcU0+4xIYgsXUX369+wJjqTm7jbtG6CWOqO7nhNun23oe7Gr7m5AYJrTvevg6rqerkBhdc5uYOY6o5ua2Kh7SF2dQz54I1NgN7bJkhtbKp4v19r2RIrQtUb3KbF93uN6wx1ZrcZtnEBkNqjanW5IaJzfqYBKup1uQGic3+qGuNqc7kBoltm0n/gZu+zuQ2gXcp91kextQzIiU2NMAW7Ls6ZlOVyQ0SW25IrdU0Gef/gd9utXtIc2OqL7nhU9E0v2k4hJtJX19ygz0273XWsc2yf+7FZ9IF7+vNeiqaRLYEf8CspEveU+lT0TK9O+mS9xOWPdgupe0A0cg+qFfNzKWL3gsktnoiVadq80cRa1C154aJrSZVya3wHFsVTXtuJefYqihKbiXn2Koo2nNLqrspoie5WefYcnktC8dUy54bJradZd/DFaslueGh7ort3gdYdaMjldjQCE7qVRy2wM/Bvo7ktoDEVnFgBncVdSQ3rLnyuPoz/H+oOOeGic2vimL4RYVAw3eFMLEFVT+O26pdBXtuuP5H15V/YQn5wAyPUGMzA3wgUf1t0TY+g/v9Yzp5D9Lt4lHrIPfPhZj40Z2GpaY1HZv+5mKs9WDwehOB4r55ah+8NleGN56f1L2qHj/nOjIPF3o+PH2ZL00/qveAPkkC09H4BHEy+Kg3daOzF/0nhYmIiIiIiIiI6MjC5qRb2G3hB02ZX/3b+PY/kpgX96S72CUs+q1l++pKd7ELO2SH7FAeO2SH7FAeO6wlke5iJ7858yDdxE7DdnPKjmQQERERERERERERERERERERERERERERERERHdtfz3IwtzR3rS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444" y1="70222" x2="56889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364" y="6230410"/>
            <a:ext cx="642569" cy="6425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2951" y="3235710"/>
            <a:ext cx="4597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292946" y="1276348"/>
            <a:ext cx="4006274" cy="190704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292941" y="1292760"/>
            <a:ext cx="4006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Готовое приложение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2942" y="1763849"/>
            <a:ext cx="4006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ML разворачивает масштабируемый отказоустойчивый (SLA 99,95%) 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-сервис.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300573-C21B-454C-A5B6-6C273BDEC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209" y="0"/>
            <a:ext cx="7581900" cy="7591273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CA615BD-00E5-43A2-A46C-C1376882986B}"/>
              </a:ext>
            </a:extLst>
          </p:cNvPr>
          <p:cNvSpPr/>
          <p:nvPr/>
        </p:nvSpPr>
        <p:spPr>
          <a:xfrm>
            <a:off x="307975" y="3392872"/>
            <a:ext cx="4006274" cy="324997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51A6ADD-040D-440A-A89D-73A68C06745F}"/>
              </a:ext>
            </a:extLst>
          </p:cNvPr>
          <p:cNvSpPr/>
          <p:nvPr/>
        </p:nvSpPr>
        <p:spPr>
          <a:xfrm>
            <a:off x="307975" y="4243371"/>
            <a:ext cx="39912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После публикации сервиса становится доступна страница документации по API сервиса – API 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, которая кроме общего описания сервиса, входных и выходных сообщений, содержит еще и примеры вызова сервиса на C#, 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Python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и R.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4F96D-020B-4EFA-8BDA-E758E143A78D}"/>
              </a:ext>
            </a:extLst>
          </p:cNvPr>
          <p:cNvSpPr txBox="1"/>
          <p:nvPr/>
        </p:nvSpPr>
        <p:spPr>
          <a:xfrm>
            <a:off x="292942" y="3392872"/>
            <a:ext cx="4006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Дальнейшее использование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900A5A75-5AF1-4169-8F13-3B2B5D065B5E}"/>
              </a:ext>
            </a:extLst>
          </p:cNvPr>
          <p:cNvSpPr/>
          <p:nvPr/>
        </p:nvSpPr>
        <p:spPr>
          <a:xfrm>
            <a:off x="86814" y="7136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Executive summary</a:t>
            </a:r>
            <a:endParaRPr lang="ru-RU" sz="7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FFC77512-BB86-4F48-A93B-2B8CD7F7928A}"/>
              </a:ext>
            </a:extLst>
          </p:cNvPr>
          <p:cNvSpPr/>
          <p:nvPr/>
        </p:nvSpPr>
        <p:spPr>
          <a:xfrm>
            <a:off x="1238613" y="7136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Работа с данными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AECF4B76-E50A-498F-8941-F65EFED6CE98}"/>
              </a:ext>
            </a:extLst>
          </p:cNvPr>
          <p:cNvSpPr/>
          <p:nvPr/>
        </p:nvSpPr>
        <p:spPr>
          <a:xfrm>
            <a:off x="2390412" y="69754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Аналитическая модель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55C3C20-FA8F-4414-8729-29DBF942B764}"/>
              </a:ext>
            </a:extLst>
          </p:cNvPr>
          <p:cNvSpPr/>
          <p:nvPr/>
        </p:nvSpPr>
        <p:spPr>
          <a:xfrm>
            <a:off x="4690872" y="70376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Обман действующей системы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9F24AE2-2BBE-4CB1-AA2C-D469CC6788CB}"/>
              </a:ext>
            </a:extLst>
          </p:cNvPr>
          <p:cNvSpPr/>
          <p:nvPr/>
        </p:nvSpPr>
        <p:spPr>
          <a:xfrm>
            <a:off x="3542210" y="69754"/>
            <a:ext cx="1131828" cy="304801"/>
          </a:xfrm>
          <a:prstGeom prst="roundRect">
            <a:avLst/>
          </a:prstGeom>
          <a:solidFill>
            <a:srgbClr val="EF3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Веб-сервис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ADD99B6B-85E5-4EA4-A247-BDD3A59C6348}"/>
              </a:ext>
            </a:extLst>
          </p:cNvPr>
          <p:cNvSpPr/>
          <p:nvPr/>
        </p:nvSpPr>
        <p:spPr>
          <a:xfrm>
            <a:off x="5845809" y="70875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Harvey Balls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B0251C80-C294-485C-AD86-352F887136F7}"/>
              </a:ext>
            </a:extLst>
          </p:cNvPr>
          <p:cNvSpPr/>
          <p:nvPr/>
        </p:nvSpPr>
        <p:spPr>
          <a:xfrm>
            <a:off x="6997608" y="69260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SAS ENTERPRISE MINER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879CC3BB-7C16-483D-91FF-06AB55DDD5CD}"/>
              </a:ext>
            </a:extLst>
          </p:cNvPr>
          <p:cNvSpPr/>
          <p:nvPr/>
        </p:nvSpPr>
        <p:spPr>
          <a:xfrm>
            <a:off x="8149407" y="70875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Пример дата майнинга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E5846540-67C3-4101-8D70-340BEEAEFDE7}"/>
              </a:ext>
            </a:extLst>
          </p:cNvPr>
          <p:cNvSpPr/>
          <p:nvPr/>
        </p:nvSpPr>
        <p:spPr>
          <a:xfrm>
            <a:off x="9301206" y="69260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Матрица рисков 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E3A0EA4D-24A9-4D7C-938A-1F8E70BF9829}"/>
              </a:ext>
            </a:extLst>
          </p:cNvPr>
          <p:cNvSpPr/>
          <p:nvPr/>
        </p:nvSpPr>
        <p:spPr>
          <a:xfrm>
            <a:off x="10453005" y="6925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Экономический эффект</a:t>
            </a: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78914BC6-87B7-41E8-885A-B6C242A09EDA}"/>
              </a:ext>
            </a:extLst>
          </p:cNvPr>
          <p:cNvSpPr/>
          <p:nvPr/>
        </p:nvSpPr>
        <p:spPr>
          <a:xfrm>
            <a:off x="11604805" y="69259"/>
            <a:ext cx="500382" cy="304801"/>
          </a:xfrm>
          <a:prstGeom prst="roundRect">
            <a:avLst/>
          </a:prstGeom>
          <a:solidFill>
            <a:srgbClr val="D7D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938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3A2A4A-3045-4891-888C-B88F69AA0EFF}"/>
              </a:ext>
            </a:extLst>
          </p:cNvPr>
          <p:cNvSpPr txBox="1"/>
          <p:nvPr/>
        </p:nvSpPr>
        <p:spPr>
          <a:xfrm>
            <a:off x="267189" y="313684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Обман действующей системы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278714" y="1312056"/>
            <a:ext cx="3902761" cy="309801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8" name="AutoShape 8" descr="data:image/png;base64,iVBORw0KGgoAAAANSUhEUgAAAOEAAADhCAMAAAAJbSJIAAAAilBMVEX////uMSTtGgDuIAv/+vr6xcLuKBjuLR/zdm/uLR7tJRTtIhDuKhvtEADtGwDvQzj96+r2o5/2nZn83dz96Of4tLHwSkDxXFT+8O/zgHv1ko34urfze3T2pKD0jYj6ysfxWE771tTvOCzxX1jxa2X6z83xZV7wT0b3rar72tnvNir5xsP0h4HvQDX33OiVAAAD3UlEQVR4nO3c6VbiQBAFYLKQsKSjKAgKCjq44PL+rzcoDuZ2EhImDWVx7veTceZUDZXOpdPYahERERERERERERERERERERERERERERERERHR/wvv29P2KpQu42Aen1KTpr4JlvfSpRxEuDSJt5GYjnQ1BxB+9LwfwbN0Pe4tIi+rv5QuyLWL1ENmJF2SW+fGatCLk9NaUt97dodecCtdlEth7i1cv4mxdFUuvQT5Dj3/Tbosh87igg6TJ+my3LksGNLP5XQiXZgzd/l15muteZEuzJlu0ZCu15or6cJcmfuFDa7H9FK6NEc6UUmHvRvp0twI4VaRHdj4Vbo2N6bZSBrDjcN/lC7OiXGS6cnAnSOaSRfnAoTu9V3+KvsmpqcQv2+zl2Ewag362Q6n0uU5gBfepDWE9/SPdHnNXeYagjE9geR2A9sznx/sL7JjegLJLbaG1HpX9Se3OQzp+Os1uDLVJzdIbN8jCWOqPbmFELq/lxUcU0+4xIYgsXUX369+wJjqTm7jbtG6CWOqO7nhNun23oe7Gr7m5AYJrTvevg6rqerkBhdc5uYOY6o5ua2Kh7SF2dQz54I1NgN7bJkhtbKp4v19r2RIrQtUb3KbF93uN6wx1ZrcZtnEBkNqjanW5IaJzfqYBKup1uQGic3+qGuNqc7kBoltm0n/gZu+zuQ2gXcp91kextQzIiU2NMAW7Ls6ZlOVyQ0SW25IrdU0Gef/gd9utXtIc2OqL7nhU9E0v2k4hJtJX19ygz0273XWsc2yf+7FZ9IF7+vNeiqaRLYEf8CspEveU+lT0TK9O+mS9xOWPdgupe0A0cg+qFfNzKWL3gsktnoiVadq80cRa1C154aJrSZVya3wHFsVTXtuJefYqihKbiXn2Koo2nNLqrspoie5WefYcnktC8dUy54bJradZd/DFaslueGh7ort3gdYdaMjldjQCE7qVRy2wM/Bvo7ktoDEVnFgBncVdSQ3rLnyuPoz/H+oOOeGic2vimL4RYVAw3eFMLEFVT+O26pdBXtuuP5H15V/YQn5wAyPUGMzA3wgUf1t0TY+g/v9Yzp5D9Lt4lHrIPfPhZj40Z2GpaY1HZv+5mKs9WDwehOB4r55ah+8NleGN56f1L2qHj/nOjIPF3o+PH2ZL00/qveAPkkC09H4BHEy+Kg3daOzF/0nhYmIiIiIiIiI6MjC5qRb2G3hB02ZX/3b+PY/kpgX96S72CUs+q1l++pKd7ELO2SH7FAeO2SH7FAeO6wlke5iJ7858yDdxE7DdnPKjmQQERERERERERERERERERERERERERERERERHdtfz3IwtzR3rS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67189" y="5495885"/>
            <a:ext cx="4597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7189" y="1374941"/>
            <a:ext cx="3891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‘</a:t>
            </a:r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Эталонная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’</a:t>
            </a:r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анкета</a:t>
            </a: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8713" y="1943594"/>
            <a:ext cx="38912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На основании анализа данных 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фродов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и одобренных заявок, можно отобрать такой набор параметров, при указании которых в анкете, нейросеть  распознает заявку как рекомендованную к оформлению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9BDDD7-8243-4542-977B-E7B7E6E304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792"/>
          <a:stretch/>
        </p:blipFill>
        <p:spPr>
          <a:xfrm>
            <a:off x="278713" y="5680551"/>
            <a:ext cx="11494257" cy="832380"/>
          </a:xfrm>
          <a:prstGeom prst="rect">
            <a:avLst/>
          </a:prstGeom>
        </p:spPr>
      </p:pic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BA160ACB-14CB-4D1C-9B3A-B3F6EA55DF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837647"/>
              </p:ext>
            </p:extLst>
          </p:nvPr>
        </p:nvGraphicFramePr>
        <p:xfrm>
          <a:off x="4284406" y="1272344"/>
          <a:ext cx="3902761" cy="2010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Диаграмма 17">
            <a:extLst>
              <a:ext uri="{FF2B5EF4-FFF2-40B4-BE49-F238E27FC236}">
                <a16:creationId xmlns:a16="http://schemas.microsoft.com/office/drawing/2014/main" id="{6B15F671-BDC2-4390-A45E-064A431719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656178"/>
              </p:ext>
            </p:extLst>
          </p:nvPr>
        </p:nvGraphicFramePr>
        <p:xfrm>
          <a:off x="4415750" y="3533206"/>
          <a:ext cx="3902761" cy="2134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Диаграмма 18">
            <a:extLst>
              <a:ext uri="{FF2B5EF4-FFF2-40B4-BE49-F238E27FC236}">
                <a16:creationId xmlns:a16="http://schemas.microsoft.com/office/drawing/2014/main" id="{BD960429-39E8-438A-8623-B83CF0B164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9013953"/>
              </p:ext>
            </p:extLst>
          </p:nvPr>
        </p:nvGraphicFramePr>
        <p:xfrm>
          <a:off x="8552786" y="1279446"/>
          <a:ext cx="3123465" cy="2082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8638777-5FF2-4F65-9581-52CCEA8C5FA2}"/>
              </a:ext>
            </a:extLst>
          </p:cNvPr>
          <p:cNvSpPr txBox="1"/>
          <p:nvPr/>
        </p:nvSpPr>
        <p:spPr>
          <a:xfrm>
            <a:off x="5307737" y="1035904"/>
            <a:ext cx="204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Уровень дохода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2C67EA-246C-4DC7-92DC-08FD41177F80}"/>
              </a:ext>
            </a:extLst>
          </p:cNvPr>
          <p:cNvSpPr txBox="1"/>
          <p:nvPr/>
        </p:nvSpPr>
        <p:spPr>
          <a:xfrm>
            <a:off x="9159914" y="1031736"/>
            <a:ext cx="2753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Уровень образования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C1B46F-471D-465F-AC6F-345E6046DCF6}"/>
              </a:ext>
            </a:extLst>
          </p:cNvPr>
          <p:cNvSpPr txBox="1"/>
          <p:nvPr/>
        </p:nvSpPr>
        <p:spPr>
          <a:xfrm>
            <a:off x="9288090" y="3282710"/>
            <a:ext cx="323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Разделение по полу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1807CE-8DB0-40EF-B3D1-BF34113FAD30}"/>
              </a:ext>
            </a:extLst>
          </p:cNvPr>
          <p:cNvSpPr txBox="1"/>
          <p:nvPr/>
        </p:nvSpPr>
        <p:spPr>
          <a:xfrm>
            <a:off x="5189084" y="3244334"/>
            <a:ext cx="298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Указание ИНН в заявке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6" name="Диаграмма 25">
            <a:extLst>
              <a:ext uri="{FF2B5EF4-FFF2-40B4-BE49-F238E27FC236}">
                <a16:creationId xmlns:a16="http://schemas.microsoft.com/office/drawing/2014/main" id="{401076A1-67CE-408F-848D-2E37B4DC54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06505"/>
              </p:ext>
            </p:extLst>
          </p:nvPr>
        </p:nvGraphicFramePr>
        <p:xfrm>
          <a:off x="8476438" y="3533026"/>
          <a:ext cx="3436848" cy="2134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1AE52EE7-F070-4E04-9591-4345F48CD0AD}"/>
              </a:ext>
            </a:extLst>
          </p:cNvPr>
          <p:cNvSpPr/>
          <p:nvPr/>
        </p:nvSpPr>
        <p:spPr>
          <a:xfrm>
            <a:off x="86814" y="7136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Executive summary</a:t>
            </a:r>
            <a:endParaRPr lang="ru-RU" sz="7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652418C6-CD4A-4783-B141-F5CC7E10DE40}"/>
              </a:ext>
            </a:extLst>
          </p:cNvPr>
          <p:cNvSpPr/>
          <p:nvPr/>
        </p:nvSpPr>
        <p:spPr>
          <a:xfrm>
            <a:off x="1238613" y="7136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Работа с данными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7B717DF3-7BAF-46E6-BA8D-D10EA2FB9772}"/>
              </a:ext>
            </a:extLst>
          </p:cNvPr>
          <p:cNvSpPr/>
          <p:nvPr/>
        </p:nvSpPr>
        <p:spPr>
          <a:xfrm>
            <a:off x="2390412" y="69754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Аналитическая модель</a:t>
            </a: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9205FEEE-0CF6-4B62-B957-FDCCCE77823A}"/>
              </a:ext>
            </a:extLst>
          </p:cNvPr>
          <p:cNvSpPr/>
          <p:nvPr/>
        </p:nvSpPr>
        <p:spPr>
          <a:xfrm>
            <a:off x="4690872" y="70376"/>
            <a:ext cx="1131828" cy="304801"/>
          </a:xfrm>
          <a:prstGeom prst="roundRect">
            <a:avLst/>
          </a:prstGeom>
          <a:solidFill>
            <a:srgbClr val="EF3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Обман действующей системы</a:t>
            </a: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5751FD1F-DE5D-4EDA-8B64-AC35BE39D8A7}"/>
              </a:ext>
            </a:extLst>
          </p:cNvPr>
          <p:cNvSpPr/>
          <p:nvPr/>
        </p:nvSpPr>
        <p:spPr>
          <a:xfrm>
            <a:off x="3542210" y="69754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Веб-сервис</a:t>
            </a:r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A19DB328-C94B-47F3-BBD1-B522B71D27BE}"/>
              </a:ext>
            </a:extLst>
          </p:cNvPr>
          <p:cNvSpPr/>
          <p:nvPr/>
        </p:nvSpPr>
        <p:spPr>
          <a:xfrm>
            <a:off x="5845809" y="70875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Harvey Balls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0A738055-C9C4-49A2-A4D6-44BF255E479A}"/>
              </a:ext>
            </a:extLst>
          </p:cNvPr>
          <p:cNvSpPr/>
          <p:nvPr/>
        </p:nvSpPr>
        <p:spPr>
          <a:xfrm>
            <a:off x="6997608" y="69260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SAS ENTERPRISE MINER</a:t>
            </a: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19116AED-3414-49BE-93C0-6EFBDC5B4B56}"/>
              </a:ext>
            </a:extLst>
          </p:cNvPr>
          <p:cNvSpPr/>
          <p:nvPr/>
        </p:nvSpPr>
        <p:spPr>
          <a:xfrm>
            <a:off x="8149407" y="70875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Пример дата майнинга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714D4D9F-1C43-40C0-A570-8E57F1DDC087}"/>
              </a:ext>
            </a:extLst>
          </p:cNvPr>
          <p:cNvSpPr/>
          <p:nvPr/>
        </p:nvSpPr>
        <p:spPr>
          <a:xfrm>
            <a:off x="9301206" y="69260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Матрица рисков </a:t>
            </a: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64FD3434-CBA7-408D-9E11-D8849CC6FB9E}"/>
              </a:ext>
            </a:extLst>
          </p:cNvPr>
          <p:cNvSpPr/>
          <p:nvPr/>
        </p:nvSpPr>
        <p:spPr>
          <a:xfrm>
            <a:off x="10453005" y="6925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Экономический эффект</a:t>
            </a: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55D175EF-D40D-4716-A621-832862DAA9B7}"/>
              </a:ext>
            </a:extLst>
          </p:cNvPr>
          <p:cNvSpPr/>
          <p:nvPr/>
        </p:nvSpPr>
        <p:spPr>
          <a:xfrm>
            <a:off x="11604805" y="69259"/>
            <a:ext cx="500382" cy="304801"/>
          </a:xfrm>
          <a:prstGeom prst="roundRect">
            <a:avLst/>
          </a:prstGeom>
          <a:solidFill>
            <a:srgbClr val="D7D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024CCD7-5547-40EA-A5DE-D687C7331E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0444" y1="70222" x2="56889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364" y="6230410"/>
            <a:ext cx="642569" cy="6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3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3A2A4A-3045-4891-888C-B88F69AA0EFF}"/>
              </a:ext>
            </a:extLst>
          </p:cNvPr>
          <p:cNvSpPr txBox="1"/>
          <p:nvPr/>
        </p:nvSpPr>
        <p:spPr>
          <a:xfrm>
            <a:off x="267189" y="313684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идей методом </a:t>
            </a:r>
            <a:r>
              <a:rPr lang="en-US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Harvey Balls</a:t>
            </a:r>
            <a:endParaRPr lang="ru-RU" sz="4000" b="1" dirty="0">
              <a:solidFill>
                <a:srgbClr val="EF31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AutoShape 8" descr="data:image/png;base64,iVBORw0KGgoAAAANSUhEUgAAAOEAAADhCAMAAAAJbSJIAAAAilBMVEX////uMSTtGgDuIAv/+vr6xcLuKBjuLR/zdm/uLR7tJRTtIhDuKhvtEADtGwDvQzj96+r2o5/2nZn83dz96Of4tLHwSkDxXFT+8O/zgHv1ko34urfze3T2pKD0jYj6ysfxWE771tTvOCzxX1jxa2X6z83xZV7wT0b3rar72tnvNir5xsP0h4HvQDX33OiVAAAD3UlEQVR4nO3c6VbiQBAFYLKQsKSjKAgKCjq44PL+rzcoDuZ2EhImDWVx7veTceZUDZXOpdPYahERERERERERERERERERERERERERERERERHR/wvv29P2KpQu42Aen1KTpr4JlvfSpRxEuDSJt5GYjnQ1BxB+9LwfwbN0Pe4tIi+rv5QuyLWL1ENmJF2SW+fGatCLk9NaUt97dodecCtdlEth7i1cv4mxdFUuvQT5Dj3/Tbosh87igg6TJ+my3LksGNLP5XQiXZgzd/l15muteZEuzJlu0ZCu15or6cJcmfuFDa7H9FK6NEc6UUmHvRvp0twI4VaRHdj4Vbo2N6bZSBrDjcN/lC7OiXGS6cnAnSOaSRfnAoTu9V3+KvsmpqcQv2+zl2Ewag362Q6n0uU5gBfepDWE9/SPdHnNXeYagjE9geR2A9sznx/sL7JjegLJLbaG1HpX9Se3OQzp+Os1uDLVJzdIbN8jCWOqPbmFELq/lxUcU0+4xIYgsXUX369+wJjqTm7jbtG6CWOqO7nhNun23oe7Gr7m5AYJrTvevg6rqerkBhdc5uYOY6o5ua2Kh7SF2dQz54I1NgN7bJkhtbKp4v19r2RIrQtUb3KbF93uN6wx1ZrcZtnEBkNqjanW5IaJzfqYBKup1uQGic3+qGuNqc7kBoltm0n/gZu+zuQ2gXcp91kextQzIiU2NMAW7Ls6ZlOVyQ0SW25IrdU0Gef/gd9utXtIc2OqL7nhU9E0v2k4hJtJX19ygz0273XWsc2yf+7FZ9IF7+vNeiqaRLYEf8CspEveU+lT0TK9O+mS9xOWPdgupe0A0cg+qFfNzKWL3gsktnoiVadq80cRa1C154aJrSZVya3wHFsVTXtuJefYqihKbiXn2Koo2nNLqrspoie5WefYcnktC8dUy54bJradZd/DFaslueGh7ort3gdYdaMjldjQCE7qVRy2wM/Bvo7ktoDEVnFgBncVdSQ3rLnyuPoz/H+oOOeGic2vimL4RYVAw3eFMLEFVT+O26pdBXtuuP5H15V/YQn5wAyPUGMzA3wgUf1t0TY+g/v9Yzp5D9Lt4lHrIPfPhZj40Z2GpaY1HZv+5mKs9WDwehOB4r55ah+8NleGN56f1L2qHj/nOjIPF3o+PH2ZL00/qveAPkkC09H4BHEy+Kg3daOzF/0nhYmIiIiIiIiI6MjC5qRb2G3hB02ZX/3b+PY/kpgX96S72CUs+q1l++pKd7ELO2SH7FAeO2SH7FAeO6wlke5iJ7858yDdxE7DdnPKjmQQERERERERERERERERERERERERERERERERHdtfz3IwtzR3rS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3" name="Рисунок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125742"/>
            <a:ext cx="7697136" cy="3433379"/>
          </a:xfrm>
          <a:prstGeom prst="rect">
            <a:avLst/>
          </a:prstGeom>
        </p:spPr>
      </p:pic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8203842" y="1125741"/>
            <a:ext cx="3747752" cy="5210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65" name="TextBox 64"/>
          <p:cNvSpPr txBox="1"/>
          <p:nvPr/>
        </p:nvSpPr>
        <p:spPr>
          <a:xfrm>
            <a:off x="8203842" y="1174916"/>
            <a:ext cx="3747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Недостатки второстепенных идей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203843" y="2055087"/>
            <a:ext cx="3747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/>
            <a:r>
              <a:rPr lang="ru-RU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Распознавание голоса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можно обойти используя запись голоса клиента, возможны ошибки при распознавании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203841" y="3261431"/>
            <a:ext cx="3747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/>
            <a:r>
              <a:rPr lang="ru-RU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Биометрическую проверку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можно обойти используя макияж и маски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203841" y="4184761"/>
            <a:ext cx="3747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/>
            <a:r>
              <a:rPr lang="ru-RU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Анализ внешних данных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не может проанализировать тех, у кого нет профиля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203841" y="5108091"/>
            <a:ext cx="3747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/>
            <a:r>
              <a:rPr lang="ru-RU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Проверка паспортных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по базе данных гос. органов не возможна из-за отсутствия прав на это </a:t>
            </a: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307975" y="4778063"/>
            <a:ext cx="7697136" cy="1558344"/>
          </a:xfrm>
          <a:prstGeom prst="rect">
            <a:avLst/>
          </a:prstGeom>
          <a:solidFill>
            <a:schemeClr val="bg1"/>
          </a:solidFill>
          <a:ln w="38100">
            <a:solidFill>
              <a:srgbClr val="EF312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71" name="TextBox 70"/>
          <p:cNvSpPr txBox="1"/>
          <p:nvPr/>
        </p:nvSpPr>
        <p:spPr>
          <a:xfrm>
            <a:off x="307973" y="4790633"/>
            <a:ext cx="769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Вывод: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05888" y="5264868"/>
            <a:ext cx="7697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Путем проведения анализа всех идей методом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Harvey Balls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и выявления недостатков, самой оптимальной идеей является внедрение анализа внешних данных</a:t>
            </a:r>
          </a:p>
        </p:txBody>
      </p:sp>
      <p:sp>
        <p:nvSpPr>
          <p:cNvPr id="73" name="Овал 72"/>
          <p:cNvSpPr/>
          <p:nvPr/>
        </p:nvSpPr>
        <p:spPr>
          <a:xfrm>
            <a:off x="7049269" y="3916836"/>
            <a:ext cx="477593" cy="477593"/>
          </a:xfrm>
          <a:prstGeom prst="ellipse">
            <a:avLst/>
          </a:prstGeom>
          <a:solidFill>
            <a:srgbClr val="EF3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5BA147DB-C46F-49C5-B760-0BA907A4E7BF}"/>
              </a:ext>
            </a:extLst>
          </p:cNvPr>
          <p:cNvSpPr/>
          <p:nvPr/>
        </p:nvSpPr>
        <p:spPr>
          <a:xfrm>
            <a:off x="86814" y="7136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Executive summary</a:t>
            </a:r>
            <a:endParaRPr lang="ru-RU" sz="7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74D32A5-6C9B-491C-BD0F-D4CAACCD9D8F}"/>
              </a:ext>
            </a:extLst>
          </p:cNvPr>
          <p:cNvSpPr/>
          <p:nvPr/>
        </p:nvSpPr>
        <p:spPr>
          <a:xfrm>
            <a:off x="1238613" y="7136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Работа с данными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530A96AC-FC42-4DDB-AF16-2678D6D966A0}"/>
              </a:ext>
            </a:extLst>
          </p:cNvPr>
          <p:cNvSpPr/>
          <p:nvPr/>
        </p:nvSpPr>
        <p:spPr>
          <a:xfrm>
            <a:off x="2390412" y="69754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Аналитическая модель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BF0FE3BE-797E-4058-8B3C-46E5B5FF7E97}"/>
              </a:ext>
            </a:extLst>
          </p:cNvPr>
          <p:cNvSpPr/>
          <p:nvPr/>
        </p:nvSpPr>
        <p:spPr>
          <a:xfrm>
            <a:off x="4690872" y="70376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Обман действующей системы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623D6CFE-2684-4F2B-956A-B72028F9140B}"/>
              </a:ext>
            </a:extLst>
          </p:cNvPr>
          <p:cNvSpPr/>
          <p:nvPr/>
        </p:nvSpPr>
        <p:spPr>
          <a:xfrm>
            <a:off x="3542210" y="69754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Веб-сервис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3B31966A-100F-4461-89F1-81595F890445}"/>
              </a:ext>
            </a:extLst>
          </p:cNvPr>
          <p:cNvSpPr/>
          <p:nvPr/>
        </p:nvSpPr>
        <p:spPr>
          <a:xfrm>
            <a:off x="5845809" y="70875"/>
            <a:ext cx="1131828" cy="304801"/>
          </a:xfrm>
          <a:prstGeom prst="roundRect">
            <a:avLst/>
          </a:prstGeom>
          <a:solidFill>
            <a:srgbClr val="EF3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Harvey Balls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69E1D38E-CFE2-4FE9-9B40-28DA2D1CE3FC}"/>
              </a:ext>
            </a:extLst>
          </p:cNvPr>
          <p:cNvSpPr/>
          <p:nvPr/>
        </p:nvSpPr>
        <p:spPr>
          <a:xfrm>
            <a:off x="6997608" y="69260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SAS ENTERPRISE MINER</a:t>
            </a: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BDD2576D-EC72-4A2B-A358-7AB631C1AC41}"/>
              </a:ext>
            </a:extLst>
          </p:cNvPr>
          <p:cNvSpPr/>
          <p:nvPr/>
        </p:nvSpPr>
        <p:spPr>
          <a:xfrm>
            <a:off x="8149407" y="70875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Пример дата майнинга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DB250E78-1C72-4DE6-9BB8-10C27DBB2F15}"/>
              </a:ext>
            </a:extLst>
          </p:cNvPr>
          <p:cNvSpPr/>
          <p:nvPr/>
        </p:nvSpPr>
        <p:spPr>
          <a:xfrm>
            <a:off x="9301206" y="69260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Матрица рисков </a:t>
            </a: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2037FED-7A99-4B90-9DD3-27E082BFF9FF}"/>
              </a:ext>
            </a:extLst>
          </p:cNvPr>
          <p:cNvSpPr/>
          <p:nvPr/>
        </p:nvSpPr>
        <p:spPr>
          <a:xfrm>
            <a:off x="10453005" y="6925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Экономический эффект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CE71D944-62A4-4611-A669-093FDCBB2ECF}"/>
              </a:ext>
            </a:extLst>
          </p:cNvPr>
          <p:cNvSpPr/>
          <p:nvPr/>
        </p:nvSpPr>
        <p:spPr>
          <a:xfrm>
            <a:off x="11604805" y="69259"/>
            <a:ext cx="500382" cy="304801"/>
          </a:xfrm>
          <a:prstGeom prst="roundRect">
            <a:avLst/>
          </a:prstGeom>
          <a:solidFill>
            <a:srgbClr val="D7D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6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3613BD6-FDB3-4021-B359-92E47C44B7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444" y1="70222" x2="56889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364" y="6230410"/>
            <a:ext cx="642569" cy="6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89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3A2A4A-3045-4891-888C-B88F69AA0EFF}"/>
              </a:ext>
            </a:extLst>
          </p:cNvPr>
          <p:cNvSpPr txBox="1"/>
          <p:nvPr/>
        </p:nvSpPr>
        <p:spPr>
          <a:xfrm>
            <a:off x="267189" y="313684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SAS ENTERPRISE MINER</a:t>
            </a:r>
          </a:p>
        </p:txBody>
      </p:sp>
      <p:sp>
        <p:nvSpPr>
          <p:cNvPr id="8" name="AutoShape 8" descr="data:image/png;base64,iVBORw0KGgoAAAANSUhEUgAAAOEAAADhCAMAAAAJbSJIAAAAilBMVEX////uMSTtGgDuIAv/+vr6xcLuKBjuLR/zdm/uLR7tJRTtIhDuKhvtEADtGwDvQzj96+r2o5/2nZn83dz96Of4tLHwSkDxXFT+8O/zgHv1ko34urfze3T2pKD0jYj6ysfxWE771tTvOCzxX1jxa2X6z83xZV7wT0b3rar72tnvNir5xsP0h4HvQDX33OiVAAAD3UlEQVR4nO3c6VbiQBAFYLKQsKSjKAgKCjq44PL+rzcoDuZ2EhImDWVx7veTceZUDZXOpdPYahERERERERERERERERERERERERERERERERHR/wvv29P2KpQu42Aen1KTpr4JlvfSpRxEuDSJt5GYjnQ1BxB+9LwfwbN0Pe4tIi+rv5QuyLWL1ENmJF2SW+fGatCLk9NaUt97dodecCtdlEth7i1cv4mxdFUuvQT5Dj3/Tbosh87igg6TJ+my3LksGNLP5XQiXZgzd/l15muteZEuzJlu0ZCu15or6cJcmfuFDa7H9FK6NEc6UUmHvRvp0twI4VaRHdj4Vbo2N6bZSBrDjcN/lC7OiXGS6cnAnSOaSRfnAoTu9V3+KvsmpqcQv2+zl2Ewag362Q6n0uU5gBfepDWE9/SPdHnNXeYagjE9geR2A9sznx/sL7JjegLJLbaG1HpX9Se3OQzp+Os1uDLVJzdIbN8jCWOqPbmFELq/lxUcU0+4xIYgsXUX369+wJjqTm7jbtG6CWOqO7nhNun23oe7Gr7m5AYJrTvevg6rqerkBhdc5uYOY6o5ua2Kh7SF2dQz54I1NgN7bJkhtbKp4v19r2RIrQtUb3KbF93uN6wx1ZrcZtnEBkNqjanW5IaJzfqYBKup1uQGic3+qGuNqc7kBoltm0n/gZu+zuQ2gXcp91kextQzIiU2NMAW7Ls6ZlOVyQ0SW25IrdU0Gef/gd9utXtIc2OqL7nhU9E0v2k4hJtJX19ygz0273XWsc2yf+7FZ9IF7+vNeiqaRLYEf8CspEveU+lT0TK9O+mS9xOWPdgupe0A0cg+qFfNzKWL3gsktnoiVadq80cRa1C154aJrSZVya3wHFsVTXtuJefYqihKbiXn2Koo2nNLqrspoie5WefYcnktC8dUy54bJradZd/DFaslueGh7ort3gdYdaMjldjQCE7qVRy2wM/Bvo7ktoDEVnFgBncVdSQ3rLnyuPoz/H+oOOeGic2vimL4RYVAw3eFMLEFVT+O26pdBXtuuP5H15V/YQn5wAyPUGMzA3wgUf1t0TY+g/v9Yzp5D9Lt4lHrIPfPhZj40Z2GpaY1HZv+5mKs9WDwehOB4r55ah+8NleGN56f1L2qHj/nOjIPF3o+PH2ZL00/qveAPkkC09H4BHEy+Kg3daOzF/0nhYmIiIiIiIiI6MjC5qRb2G3hB02ZX/3b+PY/kpgX96S72CUs+q1l++pKd7ELO2SH7FAeO2SH7FAeO6wlke5iJ7858yDdxE7DdnPKjmQQERERERERERERERERERERERERERERERERHdtfz3IwtzR3rS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09136" y="4866763"/>
            <a:ext cx="47840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SAS </a:t>
            </a:r>
            <a:r>
              <a:rPr lang="ru-RU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Enterprise</a:t>
            </a:r>
            <a:r>
              <a:rPr lang="ru-RU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Miner</a:t>
            </a:r>
            <a:r>
              <a:rPr lang="ru-RU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– набор методов интеллектуального анализа внешних данных</a:t>
            </a:r>
            <a:endParaRPr lang="ru-RU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107743"/>
            <a:ext cx="4784081" cy="3672847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D9078F-DE3F-4BD1-8240-616A4E9E4266}"/>
              </a:ext>
            </a:extLst>
          </p:cNvPr>
          <p:cNvSpPr/>
          <p:nvPr/>
        </p:nvSpPr>
        <p:spPr>
          <a:xfrm>
            <a:off x="5293217" y="1267408"/>
            <a:ext cx="6722771" cy="541279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6272010" y="2158329"/>
            <a:ext cx="5743978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Продвинутые методы прогнозного и описательного моделирования.</a:t>
            </a:r>
          </a:p>
          <a:p>
            <a:pPr>
              <a:spcAft>
                <a:spcPts val="300"/>
              </a:spcAft>
            </a:pP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300"/>
              </a:spcAft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Автоматизированный процесс регламентного применения моделей.</a:t>
            </a:r>
          </a:p>
          <a:p>
            <a:pPr>
              <a:spcAft>
                <a:spcPts val="300"/>
              </a:spcAft>
            </a:pP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300"/>
              </a:spcAft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Возможность пакетной обработки сложных процессов.</a:t>
            </a:r>
          </a:p>
          <a:p>
            <a:pPr>
              <a:spcAft>
                <a:spcPts val="300"/>
              </a:spcAft>
            </a:pP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300"/>
              </a:spcAft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Быстрый сбор и подготовка данных, их агрегация и исследование.</a:t>
            </a:r>
          </a:p>
          <a:p>
            <a:pPr>
              <a:spcAft>
                <a:spcPts val="300"/>
              </a:spcAft>
            </a:pP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300"/>
              </a:spcAft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Простота масштабирования и настройки решения.</a:t>
            </a:r>
          </a:p>
          <a:p>
            <a:pPr>
              <a:spcAft>
                <a:spcPts val="300"/>
              </a:spcAft>
            </a:pP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300"/>
              </a:spcAft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Высокая производительность системы даже при работе с большим массивом разрозненных данных.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96246" y="1389271"/>
            <a:ext cx="6619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Преимущества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дата </a:t>
            </a:r>
            <a:r>
              <a:rPr lang="ru-RU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майнера</a:t>
            </a:r>
            <a:endParaRPr lang="ru-RU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folder 2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900" y="3673751"/>
            <a:ext cx="466499" cy="46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lob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593" y="5056400"/>
            <a:ext cx="551366" cy="55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rain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974" y="5753462"/>
            <a:ext cx="505359" cy="50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peedomet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432" y="4306321"/>
            <a:ext cx="560442" cy="56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obot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900" y="2957745"/>
            <a:ext cx="507059" cy="50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rrow 32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036" y="2213188"/>
            <a:ext cx="533923" cy="53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9B91C25-FFB2-47BF-8CF8-84C241ABFAF4}"/>
              </a:ext>
            </a:extLst>
          </p:cNvPr>
          <p:cNvSpPr/>
          <p:nvPr/>
        </p:nvSpPr>
        <p:spPr>
          <a:xfrm>
            <a:off x="86814" y="7136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Executive summary</a:t>
            </a:r>
            <a:endParaRPr lang="ru-RU" sz="7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94F3D35-4DDB-4310-9F9B-A4607775C9B3}"/>
              </a:ext>
            </a:extLst>
          </p:cNvPr>
          <p:cNvSpPr/>
          <p:nvPr/>
        </p:nvSpPr>
        <p:spPr>
          <a:xfrm>
            <a:off x="1238613" y="7136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Работа с данными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728AE739-FF6C-4489-ABA7-726357EF6E9B}"/>
              </a:ext>
            </a:extLst>
          </p:cNvPr>
          <p:cNvSpPr/>
          <p:nvPr/>
        </p:nvSpPr>
        <p:spPr>
          <a:xfrm>
            <a:off x="2390412" y="69754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Аналитическая модель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94FCADFC-D339-4E3F-9EAE-0CFC8AE77D4A}"/>
              </a:ext>
            </a:extLst>
          </p:cNvPr>
          <p:cNvSpPr/>
          <p:nvPr/>
        </p:nvSpPr>
        <p:spPr>
          <a:xfrm>
            <a:off x="4690872" y="70376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Обман действующей системы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B8869779-8983-4749-9B97-09258A59DCA0}"/>
              </a:ext>
            </a:extLst>
          </p:cNvPr>
          <p:cNvSpPr/>
          <p:nvPr/>
        </p:nvSpPr>
        <p:spPr>
          <a:xfrm>
            <a:off x="3542210" y="69754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Веб-сервис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A8BB9190-F26E-448E-9192-8FECE1E790F4}"/>
              </a:ext>
            </a:extLst>
          </p:cNvPr>
          <p:cNvSpPr/>
          <p:nvPr/>
        </p:nvSpPr>
        <p:spPr>
          <a:xfrm>
            <a:off x="5845809" y="70875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Harvey Balls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39A1B2C3-B15C-403E-89DE-F7CB62282805}"/>
              </a:ext>
            </a:extLst>
          </p:cNvPr>
          <p:cNvSpPr/>
          <p:nvPr/>
        </p:nvSpPr>
        <p:spPr>
          <a:xfrm>
            <a:off x="6997608" y="69260"/>
            <a:ext cx="1131828" cy="304801"/>
          </a:xfrm>
          <a:prstGeom prst="roundRect">
            <a:avLst/>
          </a:prstGeom>
          <a:solidFill>
            <a:srgbClr val="EF3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SAS ENTERPRISE MINER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2E7971BE-54A9-4BB3-B90E-2D6BDC24EB24}"/>
              </a:ext>
            </a:extLst>
          </p:cNvPr>
          <p:cNvSpPr/>
          <p:nvPr/>
        </p:nvSpPr>
        <p:spPr>
          <a:xfrm>
            <a:off x="8149407" y="70875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Пример дата майнинга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B46058E-9443-4A30-AACD-4A8C68E2FA11}"/>
              </a:ext>
            </a:extLst>
          </p:cNvPr>
          <p:cNvSpPr/>
          <p:nvPr/>
        </p:nvSpPr>
        <p:spPr>
          <a:xfrm>
            <a:off x="9301206" y="69260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Матрица рисков 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AA90E43B-D961-4952-808F-9D85E2D81A9D}"/>
              </a:ext>
            </a:extLst>
          </p:cNvPr>
          <p:cNvSpPr/>
          <p:nvPr/>
        </p:nvSpPr>
        <p:spPr>
          <a:xfrm>
            <a:off x="10453005" y="6925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Экономический эффект</a:t>
            </a: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E4D9AAF7-F785-4209-9634-D9930CBD8641}"/>
              </a:ext>
            </a:extLst>
          </p:cNvPr>
          <p:cNvSpPr/>
          <p:nvPr/>
        </p:nvSpPr>
        <p:spPr>
          <a:xfrm>
            <a:off x="11604805" y="69259"/>
            <a:ext cx="500382" cy="304801"/>
          </a:xfrm>
          <a:prstGeom prst="roundRect">
            <a:avLst/>
          </a:prstGeom>
          <a:solidFill>
            <a:srgbClr val="D7D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7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727DA13-0C0F-464C-939D-4F88E366BC5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0444" y1="70222" x2="56889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364" y="6230410"/>
            <a:ext cx="642569" cy="6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93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3A2A4A-3045-4891-888C-B88F69AA0EFF}"/>
              </a:ext>
            </a:extLst>
          </p:cNvPr>
          <p:cNvSpPr txBox="1"/>
          <p:nvPr/>
        </p:nvSpPr>
        <p:spPr>
          <a:xfrm>
            <a:off x="267189" y="313684"/>
            <a:ext cx="11212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Пример</a:t>
            </a:r>
            <a:r>
              <a:rPr lang="ru-RU" sz="36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дата </a:t>
            </a:r>
            <a:r>
              <a:rPr lang="ru-RU" sz="3600" b="1" dirty="0" err="1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майнинга</a:t>
            </a:r>
            <a:r>
              <a:rPr lang="ru-RU" sz="3600" b="1" dirty="0">
                <a:solidFill>
                  <a:srgbClr val="EF312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на основе профиля ВК</a:t>
            </a:r>
            <a:endParaRPr lang="en-US" sz="3600" b="1" dirty="0">
              <a:solidFill>
                <a:srgbClr val="EF31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AutoShape 8" descr="data:image/png;base64,iVBORw0KGgoAAAANSUhEUgAAAOEAAADhCAMAAAAJbSJIAAAAilBMVEX////uMSTtGgDuIAv/+vr6xcLuKBjuLR/zdm/uLR7tJRTtIhDuKhvtEADtGwDvQzj96+r2o5/2nZn83dz96Of4tLHwSkDxXFT+8O/zgHv1ko34urfze3T2pKD0jYj6ysfxWE771tTvOCzxX1jxa2X6z83xZV7wT0b3rar72tnvNir5xsP0h4HvQDX33OiVAAAD3UlEQVR4nO3c6VbiQBAFYLKQsKSjKAgKCjq44PL+rzcoDuZ2EhImDWVx7veTceZUDZXOpdPYahERERERERERERERERERERERERERERERERHR/wvv29P2KpQu42Aen1KTpr4JlvfSpRxEuDSJt5GYjnQ1BxB+9LwfwbN0Pe4tIi+rv5QuyLWL1ENmJF2SW+fGatCLk9NaUt97dodecCtdlEth7i1cv4mxdFUuvQT5Dj3/Tbosh87igg6TJ+my3LksGNLP5XQiXZgzd/l15muteZEuzJlu0ZCu15or6cJcmfuFDa7H9FK6NEc6UUmHvRvp0twI4VaRHdj4Vbo2N6bZSBrDjcN/lC7OiXGS6cnAnSOaSRfnAoTu9V3+KvsmpqcQv2+zl2Ewag362Q6n0uU5gBfepDWE9/SPdHnNXeYagjE9geR2A9sznx/sL7JjegLJLbaG1HpX9Se3OQzp+Os1uDLVJzdIbN8jCWOqPbmFELq/lxUcU0+4xIYgsXUX369+wJjqTm7jbtG6CWOqO7nhNun23oe7Gr7m5AYJrTvevg6rqerkBhdc5uYOY6o5ua2Kh7SF2dQz54I1NgN7bJkhtbKp4v19r2RIrQtUb3KbF93uN6wx1ZrcZtnEBkNqjanW5IaJzfqYBKup1uQGic3+qGuNqc7kBoltm0n/gZu+zuQ2gXcp91kextQzIiU2NMAW7Ls6ZlOVyQ0SW25IrdU0Gef/gd9utXtIc2OqL7nhU9E0v2k4hJtJX19ygz0273XWsc2yf+7FZ9IF7+vNeiqaRLYEf8CspEveU+lT0TK9O+mS9xOWPdgupe0A0cg+qFfNzKWL3gsktnoiVadq80cRa1C154aJrSZVya3wHFsVTXtuJefYqihKbiXn2Koo2nNLqrspoie5WefYcnktC8dUy54bJradZd/DFaslueGh7ort3gdYdaMjldjQCE7qVRy2wM/Bvo7ktoDEVnFgBncVdSQ3rLnyuPoz/H+oOOeGic2vimL4RYVAw3eFMLEFVT+O26pdBXtuuP5H15V/YQn5wAyPUGMzA3wgUf1t0TY+g/v9Yzp5D9Lt4lHrIPfPhZj40Z2GpaY1HZv+5mKs9WDwehOB4r55ah+8NleGN56f1L2qHj/nOjIPF3o+PH2ZL00/qveAPkkC09H4BHEy+Kg3daOzF/0nhYmIiIiIiIiI6MjC5qRb2G3hB02ZX/3b+PY/kpgX96S72CUs+q1l++pKd7ELO2SH7FAeO2SH7FAeO6wlke5iJ7858yDdxE7DdnPKjmQQERERERERERERERERERERERERERERERERHdtfz3IwtzR3rS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13" y="1385964"/>
            <a:ext cx="9025684" cy="4713819"/>
          </a:xfrm>
          <a:prstGeom prst="rect">
            <a:avLst/>
          </a:prstGeom>
          <a:ln w="38100">
            <a:solidFill>
              <a:schemeClr val="bg1">
                <a:lumMod val="95000"/>
              </a:schemeClr>
            </a:solidFill>
          </a:ln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B0ED864-991D-471D-A969-9E98705E6FF5}"/>
              </a:ext>
            </a:extLst>
          </p:cNvPr>
          <p:cNvSpPr/>
          <p:nvPr/>
        </p:nvSpPr>
        <p:spPr>
          <a:xfrm>
            <a:off x="86814" y="7136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Executive summary</a:t>
            </a:r>
            <a:endParaRPr lang="ru-RU" sz="7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07B9782-B616-4793-8AB1-BA4B59F50EC2}"/>
              </a:ext>
            </a:extLst>
          </p:cNvPr>
          <p:cNvSpPr/>
          <p:nvPr/>
        </p:nvSpPr>
        <p:spPr>
          <a:xfrm>
            <a:off x="1238613" y="7136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Работа с данными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2B1E974E-73D8-4027-8A9C-B8FA2BA91A1E}"/>
              </a:ext>
            </a:extLst>
          </p:cNvPr>
          <p:cNvSpPr/>
          <p:nvPr/>
        </p:nvSpPr>
        <p:spPr>
          <a:xfrm>
            <a:off x="2390412" y="69754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Аналитическая модель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E8010ED-BA9E-4D0E-9B48-E6F5244B2786}"/>
              </a:ext>
            </a:extLst>
          </p:cNvPr>
          <p:cNvSpPr/>
          <p:nvPr/>
        </p:nvSpPr>
        <p:spPr>
          <a:xfrm>
            <a:off x="4690872" y="70376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Обман действующей системы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46DF778-45E6-4F7C-96F0-B28CBCFEEF31}"/>
              </a:ext>
            </a:extLst>
          </p:cNvPr>
          <p:cNvSpPr/>
          <p:nvPr/>
        </p:nvSpPr>
        <p:spPr>
          <a:xfrm>
            <a:off x="3542210" y="69754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Веб-сервис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6962B360-3679-4E15-809D-3D5F20D1A378}"/>
              </a:ext>
            </a:extLst>
          </p:cNvPr>
          <p:cNvSpPr/>
          <p:nvPr/>
        </p:nvSpPr>
        <p:spPr>
          <a:xfrm>
            <a:off x="5845809" y="70875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Harvey Balls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6656AB8-F528-4B3C-AB2D-571D0E2EFDEC}"/>
              </a:ext>
            </a:extLst>
          </p:cNvPr>
          <p:cNvSpPr/>
          <p:nvPr/>
        </p:nvSpPr>
        <p:spPr>
          <a:xfrm>
            <a:off x="6997608" y="69260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SAS ENTERPRISE MINER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F8EF908-D4D2-49C6-BF6C-8ADC9B6B8F91}"/>
              </a:ext>
            </a:extLst>
          </p:cNvPr>
          <p:cNvSpPr/>
          <p:nvPr/>
        </p:nvSpPr>
        <p:spPr>
          <a:xfrm>
            <a:off x="8149407" y="70875"/>
            <a:ext cx="1131828" cy="304801"/>
          </a:xfrm>
          <a:prstGeom prst="roundRect">
            <a:avLst/>
          </a:prstGeom>
          <a:solidFill>
            <a:srgbClr val="EF3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Пример дата майнинга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AC87015D-782A-4EE5-B4FF-83CF3619952F}"/>
              </a:ext>
            </a:extLst>
          </p:cNvPr>
          <p:cNvSpPr/>
          <p:nvPr/>
        </p:nvSpPr>
        <p:spPr>
          <a:xfrm>
            <a:off x="9301206" y="69260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Матрица рисков 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733C53F-D96E-41F2-92D4-8B3F03330F9D}"/>
              </a:ext>
            </a:extLst>
          </p:cNvPr>
          <p:cNvSpPr/>
          <p:nvPr/>
        </p:nvSpPr>
        <p:spPr>
          <a:xfrm>
            <a:off x="10453005" y="69259"/>
            <a:ext cx="1131828" cy="3048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Экономический эффект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B520A2F9-40EE-42FB-AB68-FBDABF18CAD2}"/>
              </a:ext>
            </a:extLst>
          </p:cNvPr>
          <p:cNvSpPr/>
          <p:nvPr/>
        </p:nvSpPr>
        <p:spPr>
          <a:xfrm>
            <a:off x="11604805" y="69259"/>
            <a:ext cx="500382" cy="304801"/>
          </a:xfrm>
          <a:prstGeom prst="roundRect">
            <a:avLst/>
          </a:prstGeom>
          <a:solidFill>
            <a:srgbClr val="D7D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8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1E5ADF2-85AA-4959-AE2A-6049B105C9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444" y1="70222" x2="56889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364" y="6230410"/>
            <a:ext cx="642569" cy="6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761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Оранжевый и красный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2675</TotalTime>
  <Words>1499</Words>
  <Application>Microsoft Office PowerPoint</Application>
  <PresentationFormat>Широкоэкранный</PresentationFormat>
  <Paragraphs>323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Segoe UI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Олег Бельков</dc:creator>
  <cp:lastModifiedBy>andros1409@mail.ru</cp:lastModifiedBy>
  <cp:revision>180</cp:revision>
  <dcterms:created xsi:type="dcterms:W3CDTF">2019-03-26T18:07:14Z</dcterms:created>
  <dcterms:modified xsi:type="dcterms:W3CDTF">2019-04-01T09:40:06Z</dcterms:modified>
</cp:coreProperties>
</file>